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4"/>
    <p:sldMasterId id="2147483766" r:id="rId5"/>
    <p:sldMasterId id="2147483791" r:id="rId6"/>
  </p:sldMasterIdLst>
  <p:notesMasterIdLst>
    <p:notesMasterId r:id="rId14"/>
  </p:notesMasterIdLst>
  <p:handoutMasterIdLst>
    <p:handoutMasterId r:id="rId15"/>
  </p:handoutMasterIdLst>
  <p:sldIdLst>
    <p:sldId id="350" r:id="rId7"/>
    <p:sldId id="443" r:id="rId8"/>
    <p:sldId id="446" r:id="rId9"/>
    <p:sldId id="449" r:id="rId10"/>
    <p:sldId id="448" r:id="rId11"/>
    <p:sldId id="442" r:id="rId12"/>
    <p:sldId id="447" r:id="rId13"/>
  </p:sldIdLst>
  <p:sldSz cx="9144000" cy="6858000" type="screen4x3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phine souffre-lajus" initials="dsl" lastIdx="6" clrIdx="0">
    <p:extLst/>
  </p:cmAuthor>
  <p:cmAuthor id="2" name="Helene Roger" initials="HR" lastIdx="1" clrIdx="1">
    <p:extLst/>
  </p:cmAuthor>
  <p:cmAuthor id="3" name="Aurelie JOUSSET" initials="AJ" lastIdx="6" clrIdx="2">
    <p:extLst/>
  </p:cmAuthor>
  <p:cmAuthor id="4" name="Nadia YAKHELEF" initials="NY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C1021"/>
    <a:srgbClr val="C1131E"/>
    <a:srgbClr val="EF5A29"/>
    <a:srgbClr val="492C78"/>
    <a:srgbClr val="7E1751"/>
    <a:srgbClr val="FFFFFF"/>
    <a:srgbClr val="FE911B"/>
    <a:srgbClr val="ECACFE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0" autoAdjust="0"/>
    <p:restoredTop sz="95394" autoAdjust="0"/>
  </p:normalViewPr>
  <p:slideViewPr>
    <p:cSldViewPr>
      <p:cViewPr>
        <p:scale>
          <a:sx n="57" d="100"/>
          <a:sy n="57" d="100"/>
        </p:scale>
        <p:origin x="1296" y="608"/>
      </p:cViewPr>
      <p:guideLst>
        <p:guide orient="horz" pos="2160"/>
        <p:guide pos="2880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274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D2E66-2F34-418B-9F76-E4FC952110D7}" type="datetimeFigureOut">
              <a:rPr lang="fr-FR" smtClean="0"/>
              <a:t>24/07/2018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D0CEC-0FA3-4F42-A202-F3ED3419AD0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174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9C45-CAA2-431A-93F6-87EF8A01928B}" type="datetimeFigureOut">
              <a:rPr lang="fr-FR" smtClean="0"/>
              <a:t>24/07/2018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252B1-7DAE-4F21-901E-4639FE4D2A3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60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252B1-7DAE-4F21-901E-4639FE4D2A3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95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 algn="ctr">
              <a:defRPr sz="2500" b="1">
                <a:solidFill>
                  <a:srgbClr val="C1131E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1368000" y="36000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1800" b="1">
                <a:solidFill>
                  <a:srgbClr val="FE911B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7" name="Organigramme : Document 1"/>
          <p:cNvSpPr/>
          <p:nvPr userDrawn="1"/>
        </p:nvSpPr>
        <p:spPr>
          <a:xfrm rot="5400000">
            <a:off x="5460150" y="-2423363"/>
            <a:ext cx="1027375" cy="63403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640"/>
              <a:gd name="connsiteX1" fmla="*/ 21600 w 21600"/>
              <a:gd name="connsiteY1" fmla="*/ 0 h 21640"/>
              <a:gd name="connsiteX2" fmla="*/ 21600 w 21600"/>
              <a:gd name="connsiteY2" fmla="*/ 19308 h 21640"/>
              <a:gd name="connsiteX3" fmla="*/ 0 w 21600"/>
              <a:gd name="connsiteY3" fmla="*/ 20172 h 21640"/>
              <a:gd name="connsiteX4" fmla="*/ 0 w 21600"/>
              <a:gd name="connsiteY4" fmla="*/ 0 h 21640"/>
              <a:gd name="connsiteX0" fmla="*/ 0 w 21600"/>
              <a:gd name="connsiteY0" fmla="*/ 0 h 20637"/>
              <a:gd name="connsiteX1" fmla="*/ 21600 w 21600"/>
              <a:gd name="connsiteY1" fmla="*/ 0 h 20637"/>
              <a:gd name="connsiteX2" fmla="*/ 21600 w 21600"/>
              <a:gd name="connsiteY2" fmla="*/ 19308 h 20637"/>
              <a:gd name="connsiteX3" fmla="*/ 0 w 21600"/>
              <a:gd name="connsiteY3" fmla="*/ 20172 h 20637"/>
              <a:gd name="connsiteX4" fmla="*/ 0 w 21600"/>
              <a:gd name="connsiteY4" fmla="*/ 0 h 20637"/>
              <a:gd name="connsiteX0" fmla="*/ 0 w 21600"/>
              <a:gd name="connsiteY0" fmla="*/ 0 h 20582"/>
              <a:gd name="connsiteX1" fmla="*/ 21600 w 21600"/>
              <a:gd name="connsiteY1" fmla="*/ 0 h 20582"/>
              <a:gd name="connsiteX2" fmla="*/ 21600 w 21600"/>
              <a:gd name="connsiteY2" fmla="*/ 19308 h 20582"/>
              <a:gd name="connsiteX3" fmla="*/ 0 w 21600"/>
              <a:gd name="connsiteY3" fmla="*/ 20172 h 20582"/>
              <a:gd name="connsiteX4" fmla="*/ 0 w 21600"/>
              <a:gd name="connsiteY4" fmla="*/ 0 h 20582"/>
              <a:gd name="connsiteX0" fmla="*/ 0 w 21600"/>
              <a:gd name="connsiteY0" fmla="*/ 0 h 20394"/>
              <a:gd name="connsiteX1" fmla="*/ 21600 w 21600"/>
              <a:gd name="connsiteY1" fmla="*/ 0 h 20394"/>
              <a:gd name="connsiteX2" fmla="*/ 21600 w 21600"/>
              <a:gd name="connsiteY2" fmla="*/ 19308 h 20394"/>
              <a:gd name="connsiteX3" fmla="*/ 130 w 21600"/>
              <a:gd name="connsiteY3" fmla="*/ 19952 h 20394"/>
              <a:gd name="connsiteX4" fmla="*/ 0 w 21600"/>
              <a:gd name="connsiteY4" fmla="*/ 0 h 20394"/>
              <a:gd name="connsiteX0" fmla="*/ 0 w 21600"/>
              <a:gd name="connsiteY0" fmla="*/ 0 h 20403"/>
              <a:gd name="connsiteX1" fmla="*/ 21600 w 21600"/>
              <a:gd name="connsiteY1" fmla="*/ 0 h 20403"/>
              <a:gd name="connsiteX2" fmla="*/ 21600 w 21600"/>
              <a:gd name="connsiteY2" fmla="*/ 19308 h 20403"/>
              <a:gd name="connsiteX3" fmla="*/ 130 w 21600"/>
              <a:gd name="connsiteY3" fmla="*/ 19952 h 20403"/>
              <a:gd name="connsiteX4" fmla="*/ 0 w 21600"/>
              <a:gd name="connsiteY4" fmla="*/ 0 h 20403"/>
              <a:gd name="connsiteX0" fmla="*/ 0 w 21600"/>
              <a:gd name="connsiteY0" fmla="*/ 0 h 20491"/>
              <a:gd name="connsiteX1" fmla="*/ 21600 w 21600"/>
              <a:gd name="connsiteY1" fmla="*/ 0 h 20491"/>
              <a:gd name="connsiteX2" fmla="*/ 21535 w 21600"/>
              <a:gd name="connsiteY2" fmla="*/ 19777 h 20491"/>
              <a:gd name="connsiteX3" fmla="*/ 130 w 21600"/>
              <a:gd name="connsiteY3" fmla="*/ 19952 h 20491"/>
              <a:gd name="connsiteX4" fmla="*/ 0 w 21600"/>
              <a:gd name="connsiteY4" fmla="*/ 0 h 20491"/>
              <a:gd name="connsiteX0" fmla="*/ 0 w 21600"/>
              <a:gd name="connsiteY0" fmla="*/ 0 h 20288"/>
              <a:gd name="connsiteX1" fmla="*/ 21600 w 21600"/>
              <a:gd name="connsiteY1" fmla="*/ 0 h 20288"/>
              <a:gd name="connsiteX2" fmla="*/ 21535 w 21600"/>
              <a:gd name="connsiteY2" fmla="*/ 19777 h 20288"/>
              <a:gd name="connsiteX3" fmla="*/ 130 w 21600"/>
              <a:gd name="connsiteY3" fmla="*/ 19952 h 20288"/>
              <a:gd name="connsiteX4" fmla="*/ 0 w 21600"/>
              <a:gd name="connsiteY4" fmla="*/ 0 h 20288"/>
              <a:gd name="connsiteX0" fmla="*/ 0 w 21600"/>
              <a:gd name="connsiteY0" fmla="*/ 0 h 20401"/>
              <a:gd name="connsiteX1" fmla="*/ 21600 w 21600"/>
              <a:gd name="connsiteY1" fmla="*/ 0 h 20401"/>
              <a:gd name="connsiteX2" fmla="*/ 21535 w 21600"/>
              <a:gd name="connsiteY2" fmla="*/ 19777 h 20401"/>
              <a:gd name="connsiteX3" fmla="*/ 130 w 21600"/>
              <a:gd name="connsiteY3" fmla="*/ 19952 h 20401"/>
              <a:gd name="connsiteX4" fmla="*/ 0 w 21600"/>
              <a:gd name="connsiteY4" fmla="*/ 0 h 20401"/>
              <a:gd name="connsiteX0" fmla="*/ 0 w 21600"/>
              <a:gd name="connsiteY0" fmla="*/ 0 h 20354"/>
              <a:gd name="connsiteX1" fmla="*/ 21600 w 21600"/>
              <a:gd name="connsiteY1" fmla="*/ 0 h 20354"/>
              <a:gd name="connsiteX2" fmla="*/ 21535 w 21600"/>
              <a:gd name="connsiteY2" fmla="*/ 19777 h 20354"/>
              <a:gd name="connsiteX3" fmla="*/ 130 w 21600"/>
              <a:gd name="connsiteY3" fmla="*/ 19952 h 20354"/>
              <a:gd name="connsiteX4" fmla="*/ 0 w 21600"/>
              <a:gd name="connsiteY4" fmla="*/ 0 h 20354"/>
              <a:gd name="connsiteX0" fmla="*/ 72 w 21672"/>
              <a:gd name="connsiteY0" fmla="*/ 0 h 20593"/>
              <a:gd name="connsiteX1" fmla="*/ 21672 w 21672"/>
              <a:gd name="connsiteY1" fmla="*/ 0 h 20593"/>
              <a:gd name="connsiteX2" fmla="*/ 21607 w 21672"/>
              <a:gd name="connsiteY2" fmla="*/ 19777 h 20593"/>
              <a:gd name="connsiteX3" fmla="*/ 7 w 21672"/>
              <a:gd name="connsiteY3" fmla="*/ 20212 h 20593"/>
              <a:gd name="connsiteX4" fmla="*/ 72 w 21672"/>
              <a:gd name="connsiteY4" fmla="*/ 0 h 20593"/>
              <a:gd name="connsiteX0" fmla="*/ 72 w 21672"/>
              <a:gd name="connsiteY0" fmla="*/ 0 h 20561"/>
              <a:gd name="connsiteX1" fmla="*/ 21672 w 21672"/>
              <a:gd name="connsiteY1" fmla="*/ 0 h 20561"/>
              <a:gd name="connsiteX2" fmla="*/ 21607 w 21672"/>
              <a:gd name="connsiteY2" fmla="*/ 19777 h 20561"/>
              <a:gd name="connsiteX3" fmla="*/ 7 w 21672"/>
              <a:gd name="connsiteY3" fmla="*/ 20212 h 20561"/>
              <a:gd name="connsiteX4" fmla="*/ 72 w 21672"/>
              <a:gd name="connsiteY4" fmla="*/ 0 h 20561"/>
              <a:gd name="connsiteX0" fmla="*/ 72 w 21672"/>
              <a:gd name="connsiteY0" fmla="*/ 0 h 20561"/>
              <a:gd name="connsiteX1" fmla="*/ 21672 w 21672"/>
              <a:gd name="connsiteY1" fmla="*/ 0 h 20561"/>
              <a:gd name="connsiteX2" fmla="*/ 21607 w 21672"/>
              <a:gd name="connsiteY2" fmla="*/ 19777 h 20561"/>
              <a:gd name="connsiteX3" fmla="*/ 7 w 21672"/>
              <a:gd name="connsiteY3" fmla="*/ 20212 h 20561"/>
              <a:gd name="connsiteX4" fmla="*/ 72 w 21672"/>
              <a:gd name="connsiteY4" fmla="*/ 0 h 2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2" h="20561">
                <a:moveTo>
                  <a:pt x="72" y="0"/>
                </a:moveTo>
                <a:lnTo>
                  <a:pt x="21672" y="0"/>
                </a:lnTo>
                <a:cubicBezTo>
                  <a:pt x="21650" y="6592"/>
                  <a:pt x="21629" y="13185"/>
                  <a:pt x="21607" y="19777"/>
                </a:cubicBezTo>
                <a:cubicBezTo>
                  <a:pt x="14379" y="17690"/>
                  <a:pt x="8290" y="21730"/>
                  <a:pt x="7" y="20212"/>
                </a:cubicBezTo>
                <a:cubicBezTo>
                  <a:pt x="-36" y="13561"/>
                  <a:pt x="115" y="6651"/>
                  <a:pt x="72" y="0"/>
                </a:cubicBezTo>
                <a:close/>
              </a:path>
            </a:pathLst>
          </a:custGeom>
          <a:solidFill>
            <a:srgbClr val="D03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11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37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340767"/>
            <a:ext cx="5486400" cy="3386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 smtClean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72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eaVert"/>
          <a:lstStyle>
            <a:lvl1pPr marL="0" indent="0">
              <a:buFontTx/>
              <a:buNone/>
              <a:defRPr sz="1800"/>
            </a:lvl1pPr>
            <a:lvl2pPr marL="742950" indent="-285750">
              <a:buFontTx/>
              <a:buBlip>
                <a:blip r:embed="rId2"/>
              </a:buBlip>
              <a:defRPr sz="1600"/>
            </a:lvl2pPr>
            <a:lvl3pPr marL="1200150" indent="-285750">
              <a:buFontTx/>
              <a:buBlip>
                <a:blip r:embed="rId3"/>
              </a:buBlip>
              <a:defRPr sz="1400"/>
            </a:lvl3pPr>
            <a:lvl4pPr marL="1543050" indent="-171450">
              <a:buFontTx/>
              <a:buBlip>
                <a:blip r:embed="rId4"/>
              </a:buBlip>
              <a:defRPr sz="1200"/>
            </a:lvl4pPr>
            <a:lvl5pPr marL="2000250" indent="-171450">
              <a:buFontTx/>
              <a:buBlip>
                <a:blip r:embed="rId5"/>
              </a:buBlip>
              <a:defRPr sz="11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1627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340768"/>
            <a:ext cx="2057400" cy="4785395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7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340768"/>
            <a:ext cx="6096000" cy="4785395"/>
          </a:xfrm>
          <a:prstGeom prst="rect">
            <a:avLst/>
          </a:prstGeom>
        </p:spPr>
        <p:txBody>
          <a:bodyPr vert="eaVert"/>
          <a:lstStyle>
            <a:lvl1pPr marL="0" indent="0">
              <a:buFontTx/>
              <a:buNone/>
              <a:defRPr sz="1800"/>
            </a:lvl1pPr>
            <a:lvl2pPr marL="742950" indent="-285750">
              <a:buFontTx/>
              <a:buBlip>
                <a:blip r:embed="rId2"/>
              </a:buBlip>
              <a:defRPr sz="1600"/>
            </a:lvl2pPr>
            <a:lvl3pPr marL="1200150" indent="-285750">
              <a:buFontTx/>
              <a:buBlip>
                <a:blip r:embed="rId3"/>
              </a:buBlip>
              <a:defRPr sz="1400"/>
            </a:lvl3pPr>
            <a:lvl4pPr marL="1543050" indent="-171450">
              <a:buFontTx/>
              <a:buBlip>
                <a:blip r:embed="rId4"/>
              </a:buBlip>
              <a:defRPr sz="1200"/>
            </a:lvl4pPr>
            <a:lvl5pPr marL="2000250" indent="-171450">
              <a:buFontTx/>
              <a:buBlip>
                <a:blip r:embed="rId5"/>
              </a:buBlip>
              <a:defRPr sz="11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752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 algn="ctr">
              <a:defRPr>
                <a:solidFill>
                  <a:srgbClr val="FE911B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4" name="Organigramme : Document 1"/>
          <p:cNvSpPr/>
          <p:nvPr userDrawn="1"/>
        </p:nvSpPr>
        <p:spPr>
          <a:xfrm rot="5400000">
            <a:off x="5460150" y="-2423363"/>
            <a:ext cx="1027375" cy="63403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640"/>
              <a:gd name="connsiteX1" fmla="*/ 21600 w 21600"/>
              <a:gd name="connsiteY1" fmla="*/ 0 h 21640"/>
              <a:gd name="connsiteX2" fmla="*/ 21600 w 21600"/>
              <a:gd name="connsiteY2" fmla="*/ 19308 h 21640"/>
              <a:gd name="connsiteX3" fmla="*/ 0 w 21600"/>
              <a:gd name="connsiteY3" fmla="*/ 20172 h 21640"/>
              <a:gd name="connsiteX4" fmla="*/ 0 w 21600"/>
              <a:gd name="connsiteY4" fmla="*/ 0 h 21640"/>
              <a:gd name="connsiteX0" fmla="*/ 0 w 21600"/>
              <a:gd name="connsiteY0" fmla="*/ 0 h 20637"/>
              <a:gd name="connsiteX1" fmla="*/ 21600 w 21600"/>
              <a:gd name="connsiteY1" fmla="*/ 0 h 20637"/>
              <a:gd name="connsiteX2" fmla="*/ 21600 w 21600"/>
              <a:gd name="connsiteY2" fmla="*/ 19308 h 20637"/>
              <a:gd name="connsiteX3" fmla="*/ 0 w 21600"/>
              <a:gd name="connsiteY3" fmla="*/ 20172 h 20637"/>
              <a:gd name="connsiteX4" fmla="*/ 0 w 21600"/>
              <a:gd name="connsiteY4" fmla="*/ 0 h 20637"/>
              <a:gd name="connsiteX0" fmla="*/ 0 w 21600"/>
              <a:gd name="connsiteY0" fmla="*/ 0 h 20582"/>
              <a:gd name="connsiteX1" fmla="*/ 21600 w 21600"/>
              <a:gd name="connsiteY1" fmla="*/ 0 h 20582"/>
              <a:gd name="connsiteX2" fmla="*/ 21600 w 21600"/>
              <a:gd name="connsiteY2" fmla="*/ 19308 h 20582"/>
              <a:gd name="connsiteX3" fmla="*/ 0 w 21600"/>
              <a:gd name="connsiteY3" fmla="*/ 20172 h 20582"/>
              <a:gd name="connsiteX4" fmla="*/ 0 w 21600"/>
              <a:gd name="connsiteY4" fmla="*/ 0 h 20582"/>
              <a:gd name="connsiteX0" fmla="*/ 0 w 21600"/>
              <a:gd name="connsiteY0" fmla="*/ 0 h 20394"/>
              <a:gd name="connsiteX1" fmla="*/ 21600 w 21600"/>
              <a:gd name="connsiteY1" fmla="*/ 0 h 20394"/>
              <a:gd name="connsiteX2" fmla="*/ 21600 w 21600"/>
              <a:gd name="connsiteY2" fmla="*/ 19308 h 20394"/>
              <a:gd name="connsiteX3" fmla="*/ 130 w 21600"/>
              <a:gd name="connsiteY3" fmla="*/ 19952 h 20394"/>
              <a:gd name="connsiteX4" fmla="*/ 0 w 21600"/>
              <a:gd name="connsiteY4" fmla="*/ 0 h 20394"/>
              <a:gd name="connsiteX0" fmla="*/ 0 w 21600"/>
              <a:gd name="connsiteY0" fmla="*/ 0 h 20403"/>
              <a:gd name="connsiteX1" fmla="*/ 21600 w 21600"/>
              <a:gd name="connsiteY1" fmla="*/ 0 h 20403"/>
              <a:gd name="connsiteX2" fmla="*/ 21600 w 21600"/>
              <a:gd name="connsiteY2" fmla="*/ 19308 h 20403"/>
              <a:gd name="connsiteX3" fmla="*/ 130 w 21600"/>
              <a:gd name="connsiteY3" fmla="*/ 19952 h 20403"/>
              <a:gd name="connsiteX4" fmla="*/ 0 w 21600"/>
              <a:gd name="connsiteY4" fmla="*/ 0 h 20403"/>
              <a:gd name="connsiteX0" fmla="*/ 0 w 21600"/>
              <a:gd name="connsiteY0" fmla="*/ 0 h 20491"/>
              <a:gd name="connsiteX1" fmla="*/ 21600 w 21600"/>
              <a:gd name="connsiteY1" fmla="*/ 0 h 20491"/>
              <a:gd name="connsiteX2" fmla="*/ 21535 w 21600"/>
              <a:gd name="connsiteY2" fmla="*/ 19777 h 20491"/>
              <a:gd name="connsiteX3" fmla="*/ 130 w 21600"/>
              <a:gd name="connsiteY3" fmla="*/ 19952 h 20491"/>
              <a:gd name="connsiteX4" fmla="*/ 0 w 21600"/>
              <a:gd name="connsiteY4" fmla="*/ 0 h 20491"/>
              <a:gd name="connsiteX0" fmla="*/ 0 w 21600"/>
              <a:gd name="connsiteY0" fmla="*/ 0 h 20288"/>
              <a:gd name="connsiteX1" fmla="*/ 21600 w 21600"/>
              <a:gd name="connsiteY1" fmla="*/ 0 h 20288"/>
              <a:gd name="connsiteX2" fmla="*/ 21535 w 21600"/>
              <a:gd name="connsiteY2" fmla="*/ 19777 h 20288"/>
              <a:gd name="connsiteX3" fmla="*/ 130 w 21600"/>
              <a:gd name="connsiteY3" fmla="*/ 19952 h 20288"/>
              <a:gd name="connsiteX4" fmla="*/ 0 w 21600"/>
              <a:gd name="connsiteY4" fmla="*/ 0 h 20288"/>
              <a:gd name="connsiteX0" fmla="*/ 0 w 21600"/>
              <a:gd name="connsiteY0" fmla="*/ 0 h 20401"/>
              <a:gd name="connsiteX1" fmla="*/ 21600 w 21600"/>
              <a:gd name="connsiteY1" fmla="*/ 0 h 20401"/>
              <a:gd name="connsiteX2" fmla="*/ 21535 w 21600"/>
              <a:gd name="connsiteY2" fmla="*/ 19777 h 20401"/>
              <a:gd name="connsiteX3" fmla="*/ 130 w 21600"/>
              <a:gd name="connsiteY3" fmla="*/ 19952 h 20401"/>
              <a:gd name="connsiteX4" fmla="*/ 0 w 21600"/>
              <a:gd name="connsiteY4" fmla="*/ 0 h 20401"/>
              <a:gd name="connsiteX0" fmla="*/ 0 w 21600"/>
              <a:gd name="connsiteY0" fmla="*/ 0 h 20354"/>
              <a:gd name="connsiteX1" fmla="*/ 21600 w 21600"/>
              <a:gd name="connsiteY1" fmla="*/ 0 h 20354"/>
              <a:gd name="connsiteX2" fmla="*/ 21535 w 21600"/>
              <a:gd name="connsiteY2" fmla="*/ 19777 h 20354"/>
              <a:gd name="connsiteX3" fmla="*/ 130 w 21600"/>
              <a:gd name="connsiteY3" fmla="*/ 19952 h 20354"/>
              <a:gd name="connsiteX4" fmla="*/ 0 w 21600"/>
              <a:gd name="connsiteY4" fmla="*/ 0 h 20354"/>
              <a:gd name="connsiteX0" fmla="*/ 72 w 21672"/>
              <a:gd name="connsiteY0" fmla="*/ 0 h 20593"/>
              <a:gd name="connsiteX1" fmla="*/ 21672 w 21672"/>
              <a:gd name="connsiteY1" fmla="*/ 0 h 20593"/>
              <a:gd name="connsiteX2" fmla="*/ 21607 w 21672"/>
              <a:gd name="connsiteY2" fmla="*/ 19777 h 20593"/>
              <a:gd name="connsiteX3" fmla="*/ 7 w 21672"/>
              <a:gd name="connsiteY3" fmla="*/ 20212 h 20593"/>
              <a:gd name="connsiteX4" fmla="*/ 72 w 21672"/>
              <a:gd name="connsiteY4" fmla="*/ 0 h 20593"/>
              <a:gd name="connsiteX0" fmla="*/ 72 w 21672"/>
              <a:gd name="connsiteY0" fmla="*/ 0 h 20561"/>
              <a:gd name="connsiteX1" fmla="*/ 21672 w 21672"/>
              <a:gd name="connsiteY1" fmla="*/ 0 h 20561"/>
              <a:gd name="connsiteX2" fmla="*/ 21607 w 21672"/>
              <a:gd name="connsiteY2" fmla="*/ 19777 h 20561"/>
              <a:gd name="connsiteX3" fmla="*/ 7 w 21672"/>
              <a:gd name="connsiteY3" fmla="*/ 20212 h 20561"/>
              <a:gd name="connsiteX4" fmla="*/ 72 w 21672"/>
              <a:gd name="connsiteY4" fmla="*/ 0 h 20561"/>
              <a:gd name="connsiteX0" fmla="*/ 72 w 21672"/>
              <a:gd name="connsiteY0" fmla="*/ 0 h 20561"/>
              <a:gd name="connsiteX1" fmla="*/ 21672 w 21672"/>
              <a:gd name="connsiteY1" fmla="*/ 0 h 20561"/>
              <a:gd name="connsiteX2" fmla="*/ 21607 w 21672"/>
              <a:gd name="connsiteY2" fmla="*/ 19777 h 20561"/>
              <a:gd name="connsiteX3" fmla="*/ 7 w 21672"/>
              <a:gd name="connsiteY3" fmla="*/ 20212 h 20561"/>
              <a:gd name="connsiteX4" fmla="*/ 72 w 21672"/>
              <a:gd name="connsiteY4" fmla="*/ 0 h 2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2" h="20561">
                <a:moveTo>
                  <a:pt x="72" y="0"/>
                </a:moveTo>
                <a:lnTo>
                  <a:pt x="21672" y="0"/>
                </a:lnTo>
                <a:cubicBezTo>
                  <a:pt x="21650" y="6592"/>
                  <a:pt x="21629" y="13185"/>
                  <a:pt x="21607" y="19777"/>
                </a:cubicBezTo>
                <a:cubicBezTo>
                  <a:pt x="14379" y="17690"/>
                  <a:pt x="8290" y="21730"/>
                  <a:pt x="7" y="20212"/>
                </a:cubicBezTo>
                <a:cubicBezTo>
                  <a:pt x="-36" y="13561"/>
                  <a:pt x="115" y="6651"/>
                  <a:pt x="72" y="0"/>
                </a:cubicBezTo>
                <a:close/>
              </a:path>
            </a:pathLst>
          </a:custGeom>
          <a:solidFill>
            <a:srgbClr val="A5A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1131E"/>
              </a:solidFill>
            </a:endParaRPr>
          </a:p>
        </p:txBody>
      </p:sp>
      <p:sp>
        <p:nvSpPr>
          <p:cNvPr id="13" name="Sous-titre 2"/>
          <p:cNvSpPr>
            <a:spLocks noGrp="1"/>
          </p:cNvSpPr>
          <p:nvPr>
            <p:ph type="subTitle" idx="1"/>
          </p:nvPr>
        </p:nvSpPr>
        <p:spPr>
          <a:xfrm>
            <a:off x="1368000" y="36000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1800" b="1">
                <a:solidFill>
                  <a:srgbClr val="7E175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4283968" y="377825"/>
            <a:ext cx="4172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Texte</a:t>
            </a:r>
            <a:r>
              <a:rPr lang="fr-FR" sz="2000" b="1" baseline="0" dirty="0" smtClean="0">
                <a:solidFill>
                  <a:schemeClr val="bg1"/>
                </a:solidFill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28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945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685800" indent="-228600">
              <a:buFontTx/>
              <a:buBlip>
                <a:blip r:embed="rId2"/>
              </a:buBlip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 marL="2057400" indent="-228600">
              <a:buFontTx/>
              <a:buBlip>
                <a:blip r:embed="rId5"/>
              </a:buBlip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987824" y="332656"/>
            <a:ext cx="6059016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2387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7E175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grpSp>
        <p:nvGrpSpPr>
          <p:cNvPr id="9" name="Groupe 8"/>
          <p:cNvGrpSpPr/>
          <p:nvPr userDrawn="1"/>
        </p:nvGrpSpPr>
        <p:grpSpPr>
          <a:xfrm>
            <a:off x="251520" y="4406900"/>
            <a:ext cx="326286" cy="397963"/>
            <a:chOff x="1763688" y="2730362"/>
            <a:chExt cx="590321" cy="720001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17" y="2730362"/>
              <a:ext cx="318092" cy="720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730363"/>
              <a:ext cx="320000" cy="720000"/>
            </a:xfrm>
            <a:prstGeom prst="rect">
              <a:avLst/>
            </a:prstGeom>
          </p:spPr>
        </p:pic>
      </p:grp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726169" y="4406900"/>
            <a:ext cx="6275387" cy="850900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49836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7E175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grpSp>
        <p:nvGrpSpPr>
          <p:cNvPr id="9" name="Groupe 8"/>
          <p:cNvGrpSpPr/>
          <p:nvPr userDrawn="1"/>
        </p:nvGrpSpPr>
        <p:grpSpPr>
          <a:xfrm>
            <a:off x="251520" y="4406900"/>
            <a:ext cx="326286" cy="397963"/>
            <a:chOff x="1763688" y="2730362"/>
            <a:chExt cx="590321" cy="720001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17" y="2730362"/>
              <a:ext cx="318092" cy="720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730363"/>
              <a:ext cx="320000" cy="720000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722313" y="4406900"/>
            <a:ext cx="7772400" cy="168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C1131E"/>
                </a:solidFill>
              </a:defRPr>
            </a:lvl1pPr>
            <a:lvl2pPr marL="457200" indent="0">
              <a:buNone/>
              <a:defRPr sz="1600" b="1">
                <a:solidFill>
                  <a:srgbClr val="C1131E"/>
                </a:solidFill>
              </a:defRPr>
            </a:lvl2pPr>
            <a:lvl3pPr marL="914400" indent="0">
              <a:buNone/>
              <a:defRPr sz="1400" b="1">
                <a:solidFill>
                  <a:srgbClr val="C1131E"/>
                </a:solidFill>
              </a:defRPr>
            </a:lvl3pPr>
            <a:lvl4pPr marL="1371600" indent="0">
              <a:buNone/>
              <a:defRPr sz="1200" b="1">
                <a:solidFill>
                  <a:srgbClr val="C1131E"/>
                </a:solidFill>
              </a:defRPr>
            </a:lvl4pPr>
            <a:lvl5pPr marL="1828800" indent="0">
              <a:buNone/>
              <a:defRPr sz="1200" b="1">
                <a:solidFill>
                  <a:srgbClr val="C1131E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483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987824" y="332656"/>
            <a:ext cx="6059016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1"/>
          </p:nvPr>
        </p:nvSpPr>
        <p:spPr>
          <a:xfrm>
            <a:off x="4651606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2026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987824" y="357041"/>
            <a:ext cx="6059016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F6A7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7E17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1"/>
          </p:nvPr>
        </p:nvSpPr>
        <p:spPr>
          <a:xfrm>
            <a:off x="457200" y="2174875"/>
            <a:ext cx="4038600" cy="39512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sz="half" idx="12"/>
          </p:nvPr>
        </p:nvSpPr>
        <p:spPr>
          <a:xfrm>
            <a:off x="4651606" y="2174875"/>
            <a:ext cx="4038600" cy="39512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4911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987824" y="332656"/>
            <a:ext cx="6059016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286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>
                <a:latin typeface="Calibri" panose="020F050202020403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600">
                <a:latin typeface="Calibri" panose="020F050202020403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1400">
                <a:latin typeface="Calibri" panose="020F0502020204030204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1200">
                <a:latin typeface="Calibri" panose="020F0502020204030204" pitchFamily="34" charset="0"/>
              </a:defRPr>
            </a:lvl4pPr>
            <a:lvl5pPr marL="2057400" indent="-228600">
              <a:buFontTx/>
              <a:buBlip>
                <a:blip r:embed="rId5"/>
              </a:buBlip>
              <a:defRPr sz="1200">
                <a:latin typeface="Calibri" panose="020F0502020204030204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715200" cy="850900"/>
          </a:xfrm>
        </p:spPr>
        <p:txBody>
          <a:bodyPr/>
          <a:lstStyle>
            <a:lvl1pPr>
              <a:defRPr sz="2500" b="1">
                <a:solidFill>
                  <a:srgbClr val="C1131E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618415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708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3008313" cy="946026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286794"/>
            <a:ext cx="3008313" cy="38393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D4D4D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1"/>
          </p:nvPr>
        </p:nvSpPr>
        <p:spPr>
          <a:xfrm>
            <a:off x="3635896" y="1340768"/>
            <a:ext cx="5054310" cy="478539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rgbClr val="4D4D4D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solidFill>
                  <a:srgbClr val="4D4D4D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solidFill>
                  <a:srgbClr val="4D4D4D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solidFill>
                  <a:srgbClr val="4D4D4D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solidFill>
                  <a:srgbClr val="4D4D4D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9535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 userDrawn="1"/>
        </p:nvSpPr>
        <p:spPr bwMode="auto"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FE911B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340767"/>
            <a:ext cx="5486400" cy="3386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3763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1340767"/>
            <a:ext cx="4629150" cy="478539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3322712" cy="946026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286794"/>
            <a:ext cx="3322712" cy="38393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D4D4D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8306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 noChangeArrowheads="1"/>
          </p:cNvSpPr>
          <p:nvPr>
            <p:ph type="title"/>
          </p:nvPr>
        </p:nvSpPr>
        <p:spPr bwMode="auto">
          <a:xfrm>
            <a:off x="2411760" y="332656"/>
            <a:ext cx="627504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6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eaVert"/>
          <a:lstStyle>
            <a:lvl1pPr marL="0" indent="0">
              <a:buFontTx/>
              <a:buNone/>
              <a:defRPr sz="1800">
                <a:solidFill>
                  <a:srgbClr val="4D4D4D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sz="1600">
                <a:solidFill>
                  <a:srgbClr val="4D4D4D"/>
                </a:solidFill>
              </a:defRPr>
            </a:lvl2pPr>
            <a:lvl3pPr marL="1200150" indent="-285750">
              <a:buFontTx/>
              <a:buBlip>
                <a:blip r:embed="rId3"/>
              </a:buBlip>
              <a:defRPr sz="1400">
                <a:solidFill>
                  <a:srgbClr val="4D4D4D"/>
                </a:solidFill>
              </a:defRPr>
            </a:lvl3pPr>
            <a:lvl4pPr marL="1543050" indent="-171450">
              <a:buFontTx/>
              <a:buBlip>
                <a:blip r:embed="rId4"/>
              </a:buBlip>
              <a:defRPr sz="1200">
                <a:solidFill>
                  <a:srgbClr val="4D4D4D"/>
                </a:solidFill>
              </a:defRPr>
            </a:lvl4pPr>
            <a:lvl5pPr marL="2000250" indent="-171450">
              <a:buFontTx/>
              <a:buBlip>
                <a:blip r:embed="rId5"/>
              </a:buBlip>
              <a:defRPr sz="1100">
                <a:solidFill>
                  <a:srgbClr val="4D4D4D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9862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340768"/>
            <a:ext cx="2057400" cy="4785395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6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340768"/>
            <a:ext cx="6096000" cy="4785395"/>
          </a:xfrm>
          <a:prstGeom prst="rect">
            <a:avLst/>
          </a:prstGeom>
        </p:spPr>
        <p:txBody>
          <a:bodyPr vert="eaVert"/>
          <a:lstStyle>
            <a:lvl1pPr marL="0" indent="0">
              <a:buFontTx/>
              <a:buNone/>
              <a:defRPr sz="1800">
                <a:solidFill>
                  <a:srgbClr val="4D4D4D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sz="1600">
                <a:solidFill>
                  <a:srgbClr val="4D4D4D"/>
                </a:solidFill>
              </a:defRPr>
            </a:lvl2pPr>
            <a:lvl3pPr marL="1200150" indent="-285750">
              <a:buFontTx/>
              <a:buBlip>
                <a:blip r:embed="rId3"/>
              </a:buBlip>
              <a:defRPr sz="1400">
                <a:solidFill>
                  <a:srgbClr val="4D4D4D"/>
                </a:solidFill>
              </a:defRPr>
            </a:lvl3pPr>
            <a:lvl4pPr marL="1543050" indent="-171450">
              <a:buFontTx/>
              <a:buBlip>
                <a:blip r:embed="rId4"/>
              </a:buBlip>
              <a:defRPr sz="1200">
                <a:solidFill>
                  <a:srgbClr val="4D4D4D"/>
                </a:solidFill>
              </a:defRPr>
            </a:lvl4pPr>
            <a:lvl5pPr marL="2000250" indent="-171450">
              <a:buFontTx/>
              <a:buBlip>
                <a:blip r:embed="rId5"/>
              </a:buBlip>
              <a:defRPr sz="1100">
                <a:solidFill>
                  <a:srgbClr val="4D4D4D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2612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947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367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743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2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FE911B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grpSp>
        <p:nvGrpSpPr>
          <p:cNvPr id="9" name="Groupe 8"/>
          <p:cNvGrpSpPr/>
          <p:nvPr userDrawn="1"/>
        </p:nvGrpSpPr>
        <p:grpSpPr>
          <a:xfrm>
            <a:off x="251520" y="4406900"/>
            <a:ext cx="326286" cy="397963"/>
            <a:chOff x="1763688" y="2730362"/>
            <a:chExt cx="590321" cy="720001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17" y="2730362"/>
              <a:ext cx="318092" cy="720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730363"/>
              <a:ext cx="320000" cy="720000"/>
            </a:xfrm>
            <a:prstGeom prst="rect">
              <a:avLst/>
            </a:prstGeom>
          </p:spPr>
        </p:pic>
      </p:grpSp>
      <p:sp>
        <p:nvSpPr>
          <p:cNvPr id="1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9711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733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038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 userDrawn="1"/>
        </p:nvSpPr>
        <p:spPr>
          <a:xfrm>
            <a:off x="-36512" y="5688632"/>
            <a:ext cx="9217024" cy="1196752"/>
          </a:xfrm>
          <a:prstGeom prst="rect">
            <a:avLst/>
          </a:prstGeom>
          <a:solidFill>
            <a:schemeClr val="bg1"/>
          </a:solidFill>
          <a:ln w="12700">
            <a:solidFill>
              <a:srgbClr val="7E1751"/>
            </a:solidFill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altLang="fr-FR" sz="2800" b="1" dirty="0" smtClean="0">
                <a:solidFill>
                  <a:srgbClr val="FE911B"/>
                </a:solidFill>
              </a:rPr>
              <a:t>La santé est un droit pour tous</a:t>
            </a:r>
            <a:endParaRPr lang="fr-FR" altLang="fr-FR" sz="2800" b="1" dirty="0">
              <a:solidFill>
                <a:srgbClr val="FE911B"/>
              </a:solidFill>
            </a:endParaRPr>
          </a:p>
          <a:p>
            <a:pPr algn="r"/>
            <a:r>
              <a:rPr lang="fr-FR" altLang="fr-FR" sz="2800" b="1" dirty="0" smtClean="0">
                <a:solidFill>
                  <a:srgbClr val="C1131E"/>
                </a:solidFill>
              </a:rPr>
              <a:t>Agissons ensemble !</a:t>
            </a:r>
            <a:endParaRPr lang="fr-FR" altLang="fr-FR" sz="2800" b="1" dirty="0">
              <a:solidFill>
                <a:srgbClr val="C1131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3" y="36118"/>
            <a:ext cx="2498428" cy="999371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>
            <a:off x="3851920" y="5949280"/>
            <a:ext cx="614318" cy="749269"/>
            <a:chOff x="1763688" y="2730362"/>
            <a:chExt cx="590321" cy="72000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17" y="2730362"/>
              <a:ext cx="318092" cy="72000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730363"/>
              <a:ext cx="3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470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725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001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041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2FDCD23-48A5-438F-AF82-71BF2D1A58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6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FE911B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grpSp>
        <p:nvGrpSpPr>
          <p:cNvPr id="9" name="Groupe 8"/>
          <p:cNvGrpSpPr/>
          <p:nvPr userDrawn="1"/>
        </p:nvGrpSpPr>
        <p:grpSpPr>
          <a:xfrm>
            <a:off x="251520" y="4406900"/>
            <a:ext cx="326286" cy="397963"/>
            <a:chOff x="1763688" y="2730362"/>
            <a:chExt cx="590321" cy="720001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17" y="2730362"/>
              <a:ext cx="318092" cy="720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730363"/>
              <a:ext cx="320000" cy="720000"/>
            </a:xfrm>
            <a:prstGeom prst="rect">
              <a:avLst/>
            </a:prstGeom>
          </p:spPr>
        </p:pic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22313" y="4406900"/>
            <a:ext cx="7772400" cy="147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C1131E"/>
                </a:solidFill>
              </a:defRPr>
            </a:lvl1pPr>
            <a:lvl2pPr marL="457200" indent="0">
              <a:buNone/>
              <a:defRPr sz="1800" b="1">
                <a:solidFill>
                  <a:srgbClr val="C1131E"/>
                </a:solidFill>
              </a:defRPr>
            </a:lvl2pPr>
            <a:lvl3pPr marL="914400" indent="0">
              <a:buNone/>
              <a:defRPr sz="1600" b="1">
                <a:solidFill>
                  <a:srgbClr val="C1131E"/>
                </a:solidFill>
              </a:defRPr>
            </a:lvl3pPr>
            <a:lvl4pPr marL="1371600" indent="0">
              <a:buNone/>
              <a:defRPr sz="1400" b="1">
                <a:solidFill>
                  <a:srgbClr val="C1131E"/>
                </a:solidFill>
              </a:defRPr>
            </a:lvl4pPr>
            <a:lvl5pPr marL="1828800" indent="0">
              <a:buNone/>
              <a:defRPr sz="1200" b="1">
                <a:solidFill>
                  <a:srgbClr val="C1131E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1529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987824" y="332656"/>
            <a:ext cx="6059016" cy="850900"/>
          </a:xfrm>
        </p:spPr>
        <p:txBody>
          <a:bodyPr/>
          <a:lstStyle>
            <a:lvl1pPr>
              <a:defRPr b="1">
                <a:solidFill>
                  <a:srgbClr val="C1131E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1"/>
          </p:nvPr>
        </p:nvSpPr>
        <p:spPr>
          <a:xfrm>
            <a:off x="4651606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817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F6A755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7E17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3131840" y="357041"/>
            <a:ext cx="5915000" cy="850900"/>
          </a:xfrm>
        </p:spPr>
        <p:txBody>
          <a:bodyPr/>
          <a:lstStyle>
            <a:lvl1pPr>
              <a:defRPr sz="2500" b="1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1"/>
          </p:nvPr>
        </p:nvSpPr>
        <p:spPr>
          <a:xfrm>
            <a:off x="457200" y="2174875"/>
            <a:ext cx="4038600" cy="39512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sz="half" idx="12"/>
          </p:nvPr>
        </p:nvSpPr>
        <p:spPr>
          <a:xfrm>
            <a:off x="4651606" y="2174875"/>
            <a:ext cx="4038600" cy="39512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498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411760" y="332656"/>
            <a:ext cx="6275040" cy="850900"/>
          </a:xfrm>
        </p:spPr>
        <p:txBody>
          <a:bodyPr/>
          <a:lstStyle>
            <a:lvl1pPr>
              <a:defRPr sz="2500" b="1">
                <a:latin typeface="Calibri" panose="020F050202020403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22913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7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3008313" cy="946026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286794"/>
            <a:ext cx="3008313" cy="38393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D4D4D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53335"/>
            <a:ext cx="2133600" cy="268139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1"/>
          </p:nvPr>
        </p:nvSpPr>
        <p:spPr>
          <a:xfrm>
            <a:off x="3635896" y="1340768"/>
            <a:ext cx="5054310" cy="478539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600">
                <a:latin typeface="Calibri" panose="020F050202020403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3"/>
              </a:buBlip>
              <a:defRPr sz="1400">
                <a:latin typeface="Calibri" panose="020F05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4"/>
              </a:buBlip>
              <a:defRPr sz="1200">
                <a:latin typeface="Calibri" panose="020F050202020403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Tx/>
              <a:buBlip>
                <a:blip r:embed="rId5"/>
              </a:buBlip>
              <a:defRPr sz="12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329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EF5A29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28575">
            <a:solidFill>
              <a:srgbClr val="C3178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987824" y="344008"/>
            <a:ext cx="614612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12" name="Line 4"/>
          <p:cNvSpPr>
            <a:spLocks noChangeShapeType="1"/>
          </p:cNvSpPr>
          <p:nvPr userDrawn="1"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28575">
            <a:solidFill>
              <a:srgbClr val="C3178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05" r:id="rId2"/>
    <p:sldLayoutId id="2147483706" r:id="rId3"/>
    <p:sldLayoutId id="2147483803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Calibri" panose="020F0502020204030204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C31786"/>
          </a:solidFill>
          <a:ln w="9525">
            <a:solidFill>
              <a:srgbClr val="C31786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2051" name="Line 4"/>
          <p:cNvSpPr>
            <a:spLocks noChangeShapeType="1"/>
          </p:cNvSpPr>
          <p:nvPr userDrawn="1"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28575">
            <a:solidFill>
              <a:srgbClr val="EF5A2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59832" y="323056"/>
            <a:ext cx="598735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2053" name="Line 4"/>
          <p:cNvSpPr>
            <a:spLocks noChangeShapeType="1"/>
          </p:cNvSpPr>
          <p:nvPr userDrawn="1"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28575">
            <a:solidFill>
              <a:srgbClr val="EF5A2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9569"/>
            <a:ext cx="1949652" cy="9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5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68" r:id="rId2"/>
    <p:sldLayoutId id="2147483769" r:id="rId3"/>
    <p:sldLayoutId id="2147483805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rgbClr val="FE911B"/>
          </a:solidFill>
          <a:latin typeface="+mn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FE911B"/>
          </a:solidFill>
          <a:latin typeface="Calibri" panose="020F0502020204030204" pitchFamily="34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FE911B"/>
          </a:solidFill>
          <a:latin typeface="Calibri" panose="020F0502020204030204" pitchFamily="34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FE911B"/>
          </a:solidFill>
          <a:latin typeface="Calibri" panose="020F0502020204030204" pitchFamily="34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FE911B"/>
          </a:solidFill>
          <a:latin typeface="Calibri" panose="020F050202020403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FE911B"/>
          </a:solidFill>
          <a:latin typeface="Calibri" panose="020F050202020403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FE911B"/>
          </a:solidFill>
          <a:latin typeface="Calibri" panose="020F050202020403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FE911B"/>
          </a:solidFill>
          <a:latin typeface="Calibri" panose="020F050202020403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FE911B"/>
          </a:solidFill>
          <a:latin typeface="Calibri" panose="020F05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6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809" r:id="rId7"/>
    <p:sldLayoutId id="2147483799" r:id="rId8"/>
    <p:sldLayoutId id="2147483800" r:id="rId9"/>
    <p:sldLayoutId id="2147483801" r:id="rId10"/>
    <p:sldLayoutId id="214748380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3565" y="1412777"/>
            <a:ext cx="7772400" cy="432048"/>
          </a:xfrm>
        </p:spPr>
        <p:txBody>
          <a:bodyPr/>
          <a:lstStyle/>
          <a:p>
            <a:r>
              <a:rPr lang="fr-FR" sz="2400" i="1" dirty="0" smtClean="0">
                <a:solidFill>
                  <a:schemeClr val="bg2"/>
                </a:solidFill>
              </a:rPr>
              <a:t>IAS – Amsterdam, </a:t>
            </a:r>
            <a:r>
              <a:rPr lang="fr-FR" sz="2400" i="1" dirty="0" err="1">
                <a:solidFill>
                  <a:schemeClr val="bg2"/>
                </a:solidFill>
              </a:rPr>
              <a:t>july</a:t>
            </a:r>
            <a:r>
              <a:rPr lang="fr-FR" sz="2400" i="1" dirty="0">
                <a:solidFill>
                  <a:schemeClr val="bg2"/>
                </a:solidFill>
              </a:rPr>
              <a:t> </a:t>
            </a:r>
            <a:r>
              <a:rPr lang="fr-FR" sz="2400" i="1" dirty="0" smtClean="0">
                <a:solidFill>
                  <a:schemeClr val="bg2"/>
                </a:solidFill>
              </a:rPr>
              <a:t>24th, </a:t>
            </a:r>
            <a:r>
              <a:rPr lang="fr-FR" sz="2400" i="1" dirty="0">
                <a:solidFill>
                  <a:schemeClr val="bg2"/>
                </a:solidFill>
              </a:rPr>
              <a:t>2018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2060848"/>
            <a:ext cx="8280920" cy="3600401"/>
          </a:xfrm>
        </p:spPr>
        <p:txBody>
          <a:bodyPr/>
          <a:lstStyle/>
          <a:p>
            <a:r>
              <a:rPr lang="fr-FR" sz="3200" dirty="0" smtClean="0">
                <a:solidFill>
                  <a:schemeClr val="bg2"/>
                </a:solidFill>
              </a:rPr>
              <a:t> HIV Viral </a:t>
            </a:r>
            <a:r>
              <a:rPr lang="fr-FR" sz="3200" dirty="0" err="1" smtClean="0">
                <a:solidFill>
                  <a:schemeClr val="bg2"/>
                </a:solidFill>
              </a:rPr>
              <a:t>Load</a:t>
            </a:r>
            <a:r>
              <a:rPr lang="fr-FR" sz="3200" dirty="0" smtClean="0">
                <a:solidFill>
                  <a:schemeClr val="bg2"/>
                </a:solidFill>
              </a:rPr>
              <a:t> technologies: </a:t>
            </a:r>
          </a:p>
          <a:p>
            <a:r>
              <a:rPr lang="fr-FR" sz="3200" dirty="0" err="1" smtClean="0">
                <a:solidFill>
                  <a:schemeClr val="bg2"/>
                </a:solidFill>
              </a:rPr>
              <a:t>Which</a:t>
            </a:r>
            <a:r>
              <a:rPr lang="fr-FR" sz="3200" dirty="0" smtClean="0">
                <a:solidFill>
                  <a:schemeClr val="bg2"/>
                </a:solidFill>
              </a:rPr>
              <a:t> solution for </a:t>
            </a:r>
            <a:r>
              <a:rPr lang="fr-FR" sz="3200" dirty="0" err="1" smtClean="0">
                <a:solidFill>
                  <a:schemeClr val="bg2"/>
                </a:solidFill>
              </a:rPr>
              <a:t>which</a:t>
            </a:r>
            <a:r>
              <a:rPr lang="fr-FR" sz="3200" dirty="0" smtClean="0">
                <a:solidFill>
                  <a:schemeClr val="bg2"/>
                </a:solidFill>
              </a:rPr>
              <a:t> </a:t>
            </a:r>
            <a:r>
              <a:rPr lang="fr-FR" sz="3200" dirty="0" err="1" smtClean="0">
                <a:solidFill>
                  <a:schemeClr val="bg2"/>
                </a:solidFill>
              </a:rPr>
              <a:t>context</a:t>
            </a:r>
            <a:r>
              <a:rPr lang="fr-FR" sz="3200" dirty="0" smtClean="0">
                <a:solidFill>
                  <a:schemeClr val="bg2"/>
                </a:solidFill>
              </a:rPr>
              <a:t>?</a:t>
            </a:r>
            <a:endParaRPr lang="fr-FR" sz="3200" dirty="0">
              <a:solidFill>
                <a:schemeClr val="bg2"/>
              </a:solidFill>
            </a:endParaRPr>
          </a:p>
          <a:p>
            <a:r>
              <a:rPr lang="fr-FR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/>
            </a:r>
            <a:br>
              <a:rPr lang="fr-FR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</a:br>
            <a:r>
              <a:rPr lang="fr-FR" sz="2400" dirty="0" smtClean="0">
                <a:solidFill>
                  <a:schemeClr val="bg2"/>
                </a:solidFill>
              </a:rPr>
              <a:t>Pr Christine ROUZIOUX</a:t>
            </a:r>
          </a:p>
          <a:p>
            <a:r>
              <a:rPr lang="fr-FR" sz="2000" i="1" dirty="0" smtClean="0">
                <a:solidFill>
                  <a:schemeClr val="bg2"/>
                </a:solidFill>
              </a:rPr>
              <a:t>CHU Necker – EA 7327 Université Paris Descartes</a:t>
            </a:r>
          </a:p>
          <a:p>
            <a:endParaRPr lang="fr-FR" i="1" dirty="0" smtClean="0">
              <a:solidFill>
                <a:schemeClr val="bg2"/>
              </a:solidFill>
            </a:endParaRPr>
          </a:p>
          <a:p>
            <a:r>
              <a:rPr lang="fr-FR" sz="1600" i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r-FR" sz="1600" i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i="1" dirty="0" err="1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many</a:t>
            </a:r>
            <a:r>
              <a:rPr lang="fr-FR" sz="1600" i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i="1" dirty="0" err="1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thanks</a:t>
            </a:r>
            <a:r>
              <a:rPr lang="fr-FR" sz="1600" i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i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to the OPP-ERA </a:t>
            </a:r>
            <a:r>
              <a:rPr lang="fr-FR" sz="1600" i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teams, </a:t>
            </a:r>
            <a:r>
              <a:rPr lang="fr-FR" sz="1600" i="1" dirty="0" err="1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especially</a:t>
            </a:r>
            <a:r>
              <a:rPr lang="fr-FR" sz="1600" i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Pr  B. Coriat </a:t>
            </a:r>
            <a:r>
              <a:rPr lang="fr-FR" sz="1600" i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&amp; Dr N. </a:t>
            </a:r>
            <a:r>
              <a:rPr lang="fr-FR" sz="1600" i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Yakhelef</a:t>
            </a:r>
            <a:endParaRPr lang="fr-FR" sz="1600" i="1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2000" i="1" dirty="0" smtClean="0">
                <a:solidFill>
                  <a:srgbClr val="FF0000"/>
                </a:solidFill>
              </a:rPr>
              <a:t>No </a:t>
            </a:r>
            <a:r>
              <a:rPr lang="fr-FR" sz="2000" i="1" dirty="0" err="1" smtClean="0">
                <a:solidFill>
                  <a:srgbClr val="FF0000"/>
                </a:solidFill>
              </a:rPr>
              <a:t>confict</a:t>
            </a:r>
            <a:r>
              <a:rPr lang="fr-FR" sz="2000" i="1" dirty="0" smtClean="0">
                <a:solidFill>
                  <a:srgbClr val="FF0000"/>
                </a:solidFill>
              </a:rPr>
              <a:t> of </a:t>
            </a:r>
            <a:r>
              <a:rPr lang="fr-FR" sz="2000" i="1" dirty="0" err="1" smtClean="0">
                <a:solidFill>
                  <a:srgbClr val="FF0000"/>
                </a:solidFill>
              </a:rPr>
              <a:t>interest</a:t>
            </a:r>
            <a:endParaRPr lang="fr-FR" sz="2000" i="1" dirty="0" smtClean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08" y="332656"/>
            <a:ext cx="1620180" cy="77214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3463" y="5562985"/>
            <a:ext cx="1619698" cy="113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7795" y="5623895"/>
            <a:ext cx="945193" cy="10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744" y="5658914"/>
            <a:ext cx="1836347" cy="10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space réservé du contenu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04647" y="5658914"/>
            <a:ext cx="805650" cy="10403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9385"/>
            <a:ext cx="1296144" cy="10900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745" y="2111152"/>
            <a:ext cx="8068220" cy="13898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1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1704" y="404664"/>
            <a:ext cx="6059016" cy="778892"/>
          </a:xfrm>
        </p:spPr>
        <p:txBody>
          <a:bodyPr/>
          <a:lstStyle/>
          <a:p>
            <a:r>
              <a:rPr lang="fr-FR" sz="3200" dirty="0" smtClean="0">
                <a:solidFill>
                  <a:schemeClr val="tx1"/>
                </a:solidFill>
              </a:rPr>
              <a:t>Introduction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313184" y="1484784"/>
            <a:ext cx="850728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ea typeface="Arial" charset="0"/>
                <a:cs typeface="Arial" charset="0"/>
              </a:rPr>
              <a:t> The reality </a:t>
            </a:r>
            <a:r>
              <a:rPr lang="fr-FR" sz="2400" dirty="0" err="1" smtClean="0">
                <a:ea typeface="Arial" charset="0"/>
                <a:cs typeface="Arial" charset="0"/>
              </a:rPr>
              <a:t>is</a:t>
            </a:r>
            <a:r>
              <a:rPr lang="fr-FR" sz="2400" dirty="0" smtClean="0">
                <a:ea typeface="Arial" charset="0"/>
                <a:cs typeface="Arial" charset="0"/>
              </a:rPr>
              <a:t> </a:t>
            </a:r>
            <a:r>
              <a:rPr lang="fr-FR" sz="2400" dirty="0" err="1" smtClean="0">
                <a:ea typeface="Arial" charset="0"/>
                <a:cs typeface="Arial" charset="0"/>
              </a:rPr>
              <a:t>that</a:t>
            </a:r>
            <a:r>
              <a:rPr lang="fr-FR" sz="2400" dirty="0" smtClean="0">
                <a:ea typeface="Arial" charset="0"/>
                <a:cs typeface="Arial" charset="0"/>
              </a:rPr>
              <a:t> </a:t>
            </a:r>
            <a:r>
              <a:rPr lang="fr-FR" sz="2400" dirty="0" err="1" smtClean="0">
                <a:ea typeface="Arial" charset="0"/>
                <a:cs typeface="Arial" charset="0"/>
              </a:rPr>
              <a:t>we</a:t>
            </a:r>
            <a:r>
              <a:rPr lang="fr-FR" sz="2400" dirty="0" smtClean="0">
                <a:ea typeface="Arial" charset="0"/>
                <a:cs typeface="Arial" charset="0"/>
              </a:rPr>
              <a:t> are far </a:t>
            </a:r>
            <a:r>
              <a:rPr lang="fr-FR" sz="2400" dirty="0" err="1" smtClean="0">
                <a:ea typeface="Arial" charset="0"/>
                <a:cs typeface="Arial" charset="0"/>
              </a:rPr>
              <a:t>from</a:t>
            </a:r>
            <a:r>
              <a:rPr lang="fr-FR" sz="2400" dirty="0" smtClean="0">
                <a:ea typeface="Arial" charset="0"/>
                <a:cs typeface="Arial" charset="0"/>
              </a:rPr>
              <a:t> the 4.5 </a:t>
            </a:r>
            <a:r>
              <a:rPr lang="fr-FR" sz="2400" dirty="0">
                <a:ea typeface="Arial" charset="0"/>
                <a:cs typeface="Arial" charset="0"/>
              </a:rPr>
              <a:t>millions </a:t>
            </a:r>
            <a:r>
              <a:rPr lang="fr-FR" sz="2400" dirty="0" smtClean="0">
                <a:ea typeface="Arial" charset="0"/>
                <a:cs typeface="Arial" charset="0"/>
              </a:rPr>
              <a:t>Viral </a:t>
            </a:r>
            <a:r>
              <a:rPr lang="fr-FR" sz="2400" dirty="0" err="1" smtClean="0">
                <a:ea typeface="Arial" charset="0"/>
                <a:cs typeface="Arial" charset="0"/>
              </a:rPr>
              <a:t>Load</a:t>
            </a:r>
            <a:r>
              <a:rPr lang="fr-FR" sz="2400" dirty="0" smtClean="0">
                <a:ea typeface="Arial" charset="0"/>
                <a:cs typeface="Arial" charset="0"/>
              </a:rPr>
              <a:t> tests </a:t>
            </a:r>
            <a:r>
              <a:rPr lang="fr-FR" sz="2400" dirty="0" err="1" smtClean="0">
                <a:ea typeface="Arial" charset="0"/>
                <a:cs typeface="Arial" charset="0"/>
              </a:rPr>
              <a:t>that</a:t>
            </a:r>
            <a:r>
              <a:rPr lang="fr-FR" sz="2400" dirty="0" smtClean="0">
                <a:ea typeface="Arial" charset="0"/>
                <a:cs typeface="Arial" charset="0"/>
              </a:rPr>
              <a:t> are </a:t>
            </a:r>
            <a:r>
              <a:rPr lang="fr-FR" sz="2400" dirty="0" err="1" smtClean="0">
                <a:ea typeface="Arial" charset="0"/>
                <a:cs typeface="Arial" charset="0"/>
              </a:rPr>
              <a:t>needed</a:t>
            </a:r>
            <a:r>
              <a:rPr lang="fr-FR" sz="2400" dirty="0" smtClean="0">
                <a:ea typeface="Arial" charset="0"/>
                <a:cs typeface="Arial" charset="0"/>
              </a:rPr>
              <a:t> for </a:t>
            </a:r>
            <a:r>
              <a:rPr lang="fr-FR" sz="2400" dirty="0">
                <a:ea typeface="Arial" charset="0"/>
                <a:cs typeface="Arial" charset="0"/>
              </a:rPr>
              <a:t>West </a:t>
            </a:r>
            <a:r>
              <a:rPr lang="fr-FR" sz="2400" dirty="0" err="1" smtClean="0">
                <a:ea typeface="Arial" charset="0"/>
                <a:cs typeface="Arial" charset="0"/>
              </a:rPr>
              <a:t>Africa</a:t>
            </a:r>
            <a:r>
              <a:rPr lang="fr-FR" sz="2400" dirty="0" smtClean="0">
                <a:ea typeface="Arial" charset="0"/>
                <a:cs typeface="Arial" charset="0"/>
              </a:rPr>
              <a:t>. </a:t>
            </a:r>
            <a:r>
              <a:rPr lang="en-US" sz="2400" dirty="0" smtClean="0">
                <a:ea typeface="Arial" charset="0"/>
                <a:cs typeface="Arial" charset="0"/>
              </a:rPr>
              <a:t>There </a:t>
            </a:r>
            <a:r>
              <a:rPr lang="en-US" sz="2400" dirty="0">
                <a:ea typeface="Arial" charset="0"/>
                <a:cs typeface="Arial" charset="0"/>
              </a:rPr>
              <a:t>is </a:t>
            </a:r>
            <a:r>
              <a:rPr lang="en-US" sz="2400" dirty="0" smtClean="0">
                <a:ea typeface="Arial" charset="0"/>
                <a:cs typeface="Arial" charset="0"/>
              </a:rPr>
              <a:t>still a </a:t>
            </a:r>
            <a:r>
              <a:rPr lang="en-US" sz="2400" dirty="0">
                <a:ea typeface="Arial" charset="0"/>
                <a:cs typeface="Arial" charset="0"/>
              </a:rPr>
              <a:t>long way to go, before reaching ‘the third 90</a:t>
            </a:r>
            <a:r>
              <a:rPr lang="en-US" sz="2400" dirty="0" smtClean="0">
                <a:ea typeface="Arial" charset="0"/>
                <a:cs typeface="Arial" charset="0"/>
              </a:rPr>
              <a:t>’. </a:t>
            </a:r>
            <a:endParaRPr lang="en-US" sz="2400" dirty="0">
              <a:ea typeface="Arial" charset="0"/>
              <a:cs typeface="Arial" charset="0"/>
            </a:endParaRPr>
          </a:p>
          <a:p>
            <a:pPr algn="just"/>
            <a:r>
              <a:rPr lang="en-US" sz="2400" dirty="0" smtClean="0">
                <a:ea typeface="Arial" charset="0"/>
                <a:cs typeface="Arial" charset="0"/>
              </a:rPr>
              <a:t>There </a:t>
            </a:r>
            <a:r>
              <a:rPr lang="en-US" sz="2400" dirty="0">
                <a:ea typeface="Arial" charset="0"/>
                <a:cs typeface="Arial" charset="0"/>
              </a:rPr>
              <a:t>is no ONE </a:t>
            </a:r>
            <a:r>
              <a:rPr lang="en-US" sz="2400" dirty="0" smtClean="0">
                <a:ea typeface="Arial" charset="0"/>
                <a:cs typeface="Arial" charset="0"/>
              </a:rPr>
              <a:t>solution and experiences </a:t>
            </a:r>
            <a:r>
              <a:rPr lang="en-US" sz="2400" dirty="0">
                <a:ea typeface="Arial" charset="0"/>
                <a:cs typeface="Arial" charset="0"/>
              </a:rPr>
              <a:t>in </a:t>
            </a:r>
            <a:r>
              <a:rPr lang="en-US" sz="2400" dirty="0" smtClean="0">
                <a:ea typeface="Arial" charset="0"/>
                <a:cs typeface="Arial" charset="0"/>
              </a:rPr>
              <a:t>high prevalence </a:t>
            </a:r>
            <a:r>
              <a:rPr lang="en-US" sz="2400" dirty="0">
                <a:ea typeface="Arial" charset="0"/>
                <a:cs typeface="Arial" charset="0"/>
              </a:rPr>
              <a:t>countries </a:t>
            </a:r>
            <a:r>
              <a:rPr lang="en-US" sz="2400" dirty="0" smtClean="0">
                <a:ea typeface="Arial" charset="0"/>
                <a:cs typeface="Arial" charset="0"/>
              </a:rPr>
              <a:t>can’t </a:t>
            </a:r>
            <a:r>
              <a:rPr lang="en-US" sz="2400" dirty="0">
                <a:ea typeface="Arial" charset="0"/>
                <a:cs typeface="Arial" charset="0"/>
              </a:rPr>
              <a:t>be the </a:t>
            </a:r>
            <a:r>
              <a:rPr lang="en-US" sz="2400" dirty="0" smtClean="0">
                <a:ea typeface="Arial" charset="0"/>
                <a:cs typeface="Arial" charset="0"/>
              </a:rPr>
              <a:t>only model </a:t>
            </a:r>
            <a:r>
              <a:rPr lang="en-US" sz="2400" dirty="0">
                <a:ea typeface="Arial" charset="0"/>
                <a:cs typeface="Arial" charset="0"/>
              </a:rPr>
              <a:t>to follow. </a:t>
            </a:r>
          </a:p>
          <a:p>
            <a:endParaRPr lang="fr-FR" sz="2400" dirty="0">
              <a:ea typeface="Arial" charset="0"/>
              <a:cs typeface="Arial" charset="0"/>
            </a:endParaRPr>
          </a:p>
          <a:p>
            <a:r>
              <a:rPr lang="en-US" sz="2400" dirty="0" smtClean="0">
                <a:ea typeface="Arial" charset="0"/>
                <a:cs typeface="Arial" charset="0"/>
              </a:rPr>
              <a:t>       Some parameters to choose a system include at least:</a:t>
            </a:r>
            <a:endParaRPr lang="en-US" sz="2400" dirty="0">
              <a:ea typeface="Arial" charset="0"/>
              <a:cs typeface="Arial" charset="0"/>
            </a:endParaRPr>
          </a:p>
          <a:p>
            <a:pPr marL="742950" lvl="1" indent="-285750">
              <a:buFontTx/>
              <a:buChar char="-"/>
            </a:pPr>
            <a:r>
              <a:rPr lang="en-US" sz="2400" dirty="0" smtClean="0">
                <a:ea typeface="Arial" charset="0"/>
                <a:cs typeface="Arial" charset="0"/>
              </a:rPr>
              <a:t>The country prevalence (impact on the throughput)</a:t>
            </a:r>
            <a:endParaRPr lang="en-US" sz="2400" dirty="0">
              <a:ea typeface="Arial" charset="0"/>
              <a:cs typeface="Arial" charset="0"/>
            </a:endParaRPr>
          </a:p>
          <a:p>
            <a:pPr marL="742950" lvl="1" indent="-285750">
              <a:buFontTx/>
              <a:buChar char="-"/>
            </a:pPr>
            <a:r>
              <a:rPr lang="en-US" sz="2400" dirty="0" smtClean="0">
                <a:ea typeface="Arial" charset="0"/>
                <a:cs typeface="Arial" charset="0"/>
              </a:rPr>
              <a:t>The laboratory level (national</a:t>
            </a:r>
            <a:r>
              <a:rPr lang="en-US" sz="2400" dirty="0">
                <a:ea typeface="Arial" charset="0"/>
                <a:cs typeface="Arial" charset="0"/>
              </a:rPr>
              <a:t>, regional, rural), </a:t>
            </a:r>
          </a:p>
          <a:p>
            <a:pPr marL="742950" lvl="1" indent="-285750">
              <a:buFontTx/>
              <a:buChar char="-"/>
            </a:pPr>
            <a:r>
              <a:rPr lang="en-US" sz="2400" dirty="0">
                <a:ea typeface="Arial" charset="0"/>
                <a:cs typeface="Arial" charset="0"/>
              </a:rPr>
              <a:t>Needs for other markers such as </a:t>
            </a:r>
            <a:r>
              <a:rPr lang="en-US" sz="2400" dirty="0" smtClean="0">
                <a:ea typeface="Arial" charset="0"/>
                <a:cs typeface="Arial" charset="0"/>
              </a:rPr>
              <a:t>TB, </a:t>
            </a:r>
            <a:r>
              <a:rPr lang="en-US" sz="2400" dirty="0">
                <a:ea typeface="Arial" charset="0"/>
                <a:cs typeface="Arial" charset="0"/>
              </a:rPr>
              <a:t>HBV, </a:t>
            </a:r>
            <a:r>
              <a:rPr lang="en-US" sz="2400" dirty="0" smtClean="0">
                <a:ea typeface="Arial" charset="0"/>
                <a:cs typeface="Arial" charset="0"/>
              </a:rPr>
              <a:t>HCV</a:t>
            </a:r>
          </a:p>
          <a:p>
            <a:pPr marL="742950" lvl="1" indent="-285750">
              <a:buFontTx/>
              <a:buChar char="-"/>
            </a:pPr>
            <a:endParaRPr lang="en-US" sz="2200" dirty="0"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6166465"/>
            <a:ext cx="8784976" cy="461665"/>
          </a:xfrm>
          <a:prstGeom prst="rect">
            <a:avLst/>
          </a:prstGeom>
          <a:ln w="28575" cmpd="sng">
            <a:solidFill>
              <a:srgbClr val="EF5A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The </a:t>
            </a:r>
            <a:r>
              <a:rPr lang="fr-FR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challenge </a:t>
            </a:r>
            <a:r>
              <a:rPr lang="fr-FR" sz="2400" b="1" dirty="0" err="1">
                <a:solidFill>
                  <a:prstClr val="black"/>
                </a:solidFill>
                <a:ea typeface="Arial" charset="0"/>
                <a:cs typeface="Arial" charset="0"/>
              </a:rPr>
              <a:t>is</a:t>
            </a:r>
            <a:r>
              <a:rPr lang="fr-FR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 to </a:t>
            </a:r>
            <a:r>
              <a:rPr lang="fr-FR" sz="2400" b="1" dirty="0" err="1">
                <a:solidFill>
                  <a:prstClr val="black"/>
                </a:solidFill>
                <a:ea typeface="Arial" charset="0"/>
                <a:cs typeface="Arial" charset="0"/>
              </a:rPr>
              <a:t>find</a:t>
            </a:r>
            <a:r>
              <a:rPr lang="fr-FR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 </a:t>
            </a:r>
            <a:r>
              <a:rPr lang="fr-FR" sz="2400" b="1" dirty="0" err="1">
                <a:solidFill>
                  <a:prstClr val="black"/>
                </a:solidFill>
                <a:ea typeface="Arial" charset="0"/>
                <a:cs typeface="Arial" charset="0"/>
              </a:rPr>
              <a:t>tailored</a:t>
            </a:r>
            <a:r>
              <a:rPr lang="fr-FR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 </a:t>
            </a:r>
            <a:r>
              <a:rPr lang="fr-FR" sz="24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solutio</a:t>
            </a:r>
            <a:r>
              <a:rPr lang="fr-FR" sz="2400" b="1" dirty="0" smtClean="0">
                <a:ea typeface="Arial" charset="0"/>
                <a:cs typeface="Arial" charset="0"/>
                <a:sym typeface="Wingdings"/>
              </a:rPr>
              <a:t>ns </a:t>
            </a:r>
            <a:r>
              <a:rPr lang="fr-FR" sz="2400" b="1" dirty="0" smtClean="0">
                <a:ea typeface="Arial" charset="0"/>
                <a:cs typeface="Arial" charset="0"/>
              </a:rPr>
              <a:t>and </a:t>
            </a:r>
            <a:r>
              <a:rPr lang="fr-FR" sz="2400" b="1" dirty="0" err="1">
                <a:ea typeface="Arial" charset="0"/>
                <a:cs typeface="Arial" charset="0"/>
              </a:rPr>
              <a:t>facilitate</a:t>
            </a:r>
            <a:r>
              <a:rPr lang="fr-FR" sz="2400" b="1" dirty="0">
                <a:ea typeface="Arial" charset="0"/>
                <a:cs typeface="Arial" charset="0"/>
              </a:rPr>
              <a:t> innovation</a:t>
            </a:r>
            <a:r>
              <a:rPr lang="fr-FR" sz="2400" b="1" dirty="0" smtClean="0">
                <a:ea typeface="Arial" charset="0"/>
                <a:cs typeface="Arial" charset="0"/>
              </a:rPr>
              <a:t>.</a:t>
            </a:r>
            <a:endParaRPr lang="en-US" sz="2400" b="1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8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332656"/>
            <a:ext cx="7056784" cy="850900"/>
          </a:xfrm>
        </p:spPr>
        <p:txBody>
          <a:bodyPr/>
          <a:lstStyle/>
          <a:p>
            <a:r>
              <a:rPr lang="fr-FR" sz="3200" dirty="0" smtClean="0">
                <a:solidFill>
                  <a:schemeClr val="tx1"/>
                </a:solidFill>
              </a:rPr>
              <a:t>Innovation: </a:t>
            </a:r>
            <a:r>
              <a:rPr lang="fr-FR" sz="3200" dirty="0" err="1" smtClean="0">
                <a:solidFill>
                  <a:schemeClr val="tx1"/>
                </a:solidFill>
              </a:rPr>
              <a:t>technological</a:t>
            </a:r>
            <a:r>
              <a:rPr lang="fr-FR" sz="3200" dirty="0" smtClean="0">
                <a:solidFill>
                  <a:schemeClr val="tx1"/>
                </a:solidFill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</a:rPr>
              <a:t>advances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7829" y="1628800"/>
            <a:ext cx="72199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b="1" dirty="0" smtClean="0">
                <a:ea typeface="Arial" charset="0"/>
                <a:cs typeface="Arial" charset="0"/>
              </a:rPr>
              <a:t>Integrated/</a:t>
            </a:r>
            <a:r>
              <a:rPr lang="fr-FR" b="1" dirty="0" err="1" smtClean="0">
                <a:ea typeface="Arial" charset="0"/>
                <a:cs typeface="Arial" charset="0"/>
              </a:rPr>
              <a:t>Closed</a:t>
            </a:r>
            <a:r>
              <a:rPr lang="fr-FR" b="1" dirty="0" smtClean="0">
                <a:ea typeface="Arial" charset="0"/>
                <a:cs typeface="Arial" charset="0"/>
              </a:rPr>
              <a:t> </a:t>
            </a:r>
            <a:r>
              <a:rPr lang="fr-FR" b="1" dirty="0" err="1" smtClean="0">
                <a:ea typeface="Arial" charset="0"/>
                <a:cs typeface="Arial" charset="0"/>
              </a:rPr>
              <a:t>systems</a:t>
            </a:r>
            <a:r>
              <a:rPr lang="fr-FR" dirty="0" smtClean="0">
                <a:ea typeface="Arial" charset="0"/>
                <a:cs typeface="Arial" charset="0"/>
              </a:rPr>
              <a:t>:  ex  HOLOGIC  (TMA), VERIS: </a:t>
            </a:r>
          </a:p>
          <a:p>
            <a:r>
              <a:rPr lang="fr-FR" dirty="0" smtClean="0">
                <a:ea typeface="Arial" charset="0"/>
                <a:cs typeface="Arial" charset="0"/>
              </a:rPr>
              <a:t>      -  </a:t>
            </a:r>
            <a:r>
              <a:rPr lang="fr-FR" dirty="0" err="1" smtClean="0">
                <a:ea typeface="Arial" charset="0"/>
                <a:cs typeface="Arial" charset="0"/>
              </a:rPr>
              <a:t>sample</a:t>
            </a:r>
            <a:r>
              <a:rPr lang="fr-FR" dirty="0" smtClean="0"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ea typeface="Arial" charset="0"/>
                <a:cs typeface="Arial" charset="0"/>
              </a:rPr>
              <a:t>random</a:t>
            </a:r>
            <a:r>
              <a:rPr lang="fr-FR" dirty="0" smtClean="0"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ea typeface="Arial" charset="0"/>
                <a:cs typeface="Arial" charset="0"/>
              </a:rPr>
              <a:t>access</a:t>
            </a:r>
            <a:r>
              <a:rPr lang="fr-FR" dirty="0" smtClean="0">
                <a:ea typeface="Arial" charset="0"/>
                <a:cs typeface="Arial" charset="0"/>
              </a:rPr>
              <a:t>, use of </a:t>
            </a:r>
            <a:r>
              <a:rPr lang="fr-FR" dirty="0" err="1" smtClean="0">
                <a:ea typeface="Arial" charset="0"/>
                <a:cs typeface="Arial" charset="0"/>
              </a:rPr>
              <a:t>primary</a:t>
            </a:r>
            <a:r>
              <a:rPr lang="fr-FR" dirty="0" smtClean="0"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ea typeface="Arial" charset="0"/>
                <a:cs typeface="Arial" charset="0"/>
              </a:rPr>
              <a:t>samples</a:t>
            </a:r>
            <a:r>
              <a:rPr lang="fr-FR" dirty="0" smtClean="0">
                <a:ea typeface="Arial" charset="0"/>
                <a:cs typeface="Arial" charset="0"/>
              </a:rPr>
              <a:t>  </a:t>
            </a:r>
          </a:p>
          <a:p>
            <a:r>
              <a:rPr lang="fr-FR" dirty="0" smtClean="0">
                <a:ea typeface="Arial" charset="0"/>
                <a:cs typeface="Arial" charset="0"/>
              </a:rPr>
              <a:t>      - HIV, HBV, HCV the </a:t>
            </a:r>
            <a:r>
              <a:rPr lang="fr-FR" dirty="0" err="1" smtClean="0">
                <a:ea typeface="Arial" charset="0"/>
                <a:cs typeface="Arial" charset="0"/>
              </a:rPr>
              <a:t>same</a:t>
            </a:r>
            <a:r>
              <a:rPr lang="fr-FR" dirty="0" smtClean="0"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ea typeface="Arial" charset="0"/>
                <a:cs typeface="Arial" charset="0"/>
              </a:rPr>
              <a:t>day</a:t>
            </a:r>
            <a:endParaRPr lang="fr-FR" dirty="0" smtClean="0">
              <a:ea typeface="Arial" charset="0"/>
              <a:cs typeface="Arial" charset="0"/>
            </a:endParaRPr>
          </a:p>
          <a:p>
            <a:endParaRPr lang="fr-FR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fr-FR" b="1" dirty="0" smtClean="0">
                <a:ea typeface="Arial" charset="0"/>
                <a:cs typeface="Arial" charset="0"/>
              </a:rPr>
              <a:t>OPP</a:t>
            </a:r>
            <a:r>
              <a:rPr lang="fr-FR" dirty="0" smtClean="0">
                <a:ea typeface="Arial" charset="0"/>
                <a:cs typeface="Arial" charset="0"/>
              </a:rPr>
              <a:t>: </a:t>
            </a:r>
            <a:r>
              <a:rPr lang="en-US" dirty="0">
                <a:cs typeface="Arial" panose="020B0604020202020204" pitchFamily="34" charset="0"/>
              </a:rPr>
              <a:t>Association of 3 elements: extractor, reagents and PCR machine: </a:t>
            </a:r>
            <a:endParaRPr lang="en-US" dirty="0" smtClean="0">
              <a:cs typeface="Arial" panose="020B0604020202020204" pitchFamily="34" charset="0"/>
            </a:endParaRPr>
          </a:p>
          <a:p>
            <a:r>
              <a:rPr lang="en-US" dirty="0">
                <a:ea typeface="Arial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ea typeface="Arial" charset="0"/>
                <a:cs typeface="Arial" panose="020B0604020202020204" pitchFamily="34" charset="0"/>
              </a:rPr>
              <a:t>  </a:t>
            </a:r>
            <a:r>
              <a:rPr lang="fr-FR" dirty="0" smtClean="0">
                <a:ea typeface="Arial" charset="0"/>
                <a:cs typeface="Arial" charset="0"/>
              </a:rPr>
              <a:t>ex: new PCR machines </a:t>
            </a:r>
            <a:r>
              <a:rPr lang="fr-FR" dirty="0" err="1" smtClean="0">
                <a:ea typeface="Arial" charset="0"/>
                <a:cs typeface="Arial" charset="0"/>
              </a:rPr>
              <a:t>well</a:t>
            </a:r>
            <a:r>
              <a:rPr lang="fr-FR" dirty="0" smtClean="0"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ea typeface="Arial" charset="0"/>
                <a:cs typeface="Arial" charset="0"/>
              </a:rPr>
              <a:t>adapted</a:t>
            </a:r>
            <a:r>
              <a:rPr lang="fr-FR" dirty="0" smtClean="0">
                <a:ea typeface="Arial" charset="0"/>
                <a:cs typeface="Arial" charset="0"/>
              </a:rPr>
              <a:t>:</a:t>
            </a:r>
          </a:p>
          <a:p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smtClean="0">
                <a:ea typeface="Arial" charset="0"/>
                <a:cs typeface="Arial" charset="0"/>
              </a:rPr>
              <a:t>   - </a:t>
            </a:r>
            <a:r>
              <a:rPr lang="fr-FR" dirty="0" err="1" smtClean="0">
                <a:ea typeface="Arial" charset="0"/>
                <a:cs typeface="Arial" charset="0"/>
              </a:rPr>
              <a:t>with</a:t>
            </a:r>
            <a:r>
              <a:rPr lang="fr-FR" dirty="0" smtClean="0">
                <a:ea typeface="Arial" charset="0"/>
                <a:cs typeface="Arial" charset="0"/>
              </a:rPr>
              <a:t> intuitive software, more </a:t>
            </a:r>
            <a:r>
              <a:rPr lang="fr-FR" dirty="0" err="1" smtClean="0">
                <a:ea typeface="Arial" charset="0"/>
                <a:cs typeface="Arial" charset="0"/>
              </a:rPr>
              <a:t>adapted</a:t>
            </a:r>
            <a:r>
              <a:rPr lang="fr-FR" dirty="0" smtClean="0">
                <a:ea typeface="Arial" charset="0"/>
                <a:cs typeface="Arial" charset="0"/>
              </a:rPr>
              <a:t> to </a:t>
            </a:r>
            <a:r>
              <a:rPr lang="fr-FR" dirty="0" err="1" smtClean="0">
                <a:ea typeface="Arial" charset="0"/>
                <a:cs typeface="Arial" charset="0"/>
              </a:rPr>
              <a:t>medical</a:t>
            </a:r>
            <a:r>
              <a:rPr lang="fr-FR" dirty="0" smtClean="0"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ea typeface="Arial" charset="0"/>
                <a:cs typeface="Arial" charset="0"/>
              </a:rPr>
              <a:t>laboratories</a:t>
            </a:r>
            <a:r>
              <a:rPr lang="fr-FR" dirty="0" smtClean="0">
                <a:ea typeface="Arial" charset="0"/>
                <a:cs typeface="Arial" charset="0"/>
              </a:rPr>
              <a:t>,  </a:t>
            </a:r>
          </a:p>
          <a:p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smtClean="0">
                <a:ea typeface="Arial" charset="0"/>
                <a:cs typeface="Arial" charset="0"/>
              </a:rPr>
              <a:t>   - </a:t>
            </a:r>
            <a:r>
              <a:rPr lang="fr-FR" dirty="0" err="1" smtClean="0">
                <a:ea typeface="Arial" charset="0"/>
                <a:cs typeface="Arial" charset="0"/>
              </a:rPr>
              <a:t>automated</a:t>
            </a:r>
            <a:r>
              <a:rPr lang="fr-FR" dirty="0" smtClean="0"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ea typeface="Arial" charset="0"/>
                <a:cs typeface="Arial" charset="0"/>
              </a:rPr>
              <a:t>interpretation</a:t>
            </a:r>
            <a:r>
              <a:rPr lang="fr-FR" dirty="0" smtClean="0">
                <a:ea typeface="Arial" charset="0"/>
                <a:cs typeface="Arial" charset="0"/>
              </a:rPr>
              <a:t> of the </a:t>
            </a:r>
            <a:r>
              <a:rPr lang="fr-FR" dirty="0" err="1" smtClean="0">
                <a:ea typeface="Arial" charset="0"/>
                <a:cs typeface="Arial" charset="0"/>
              </a:rPr>
              <a:t>results</a:t>
            </a:r>
            <a:r>
              <a:rPr lang="fr-FR" dirty="0" smtClean="0">
                <a:ea typeface="Arial" charset="0"/>
                <a:cs typeface="Arial" charset="0"/>
              </a:rPr>
              <a:t> (</a:t>
            </a:r>
            <a:r>
              <a:rPr lang="fr-FR" dirty="0" err="1" smtClean="0">
                <a:ea typeface="Arial" charset="0"/>
                <a:cs typeface="Arial" charset="0"/>
              </a:rPr>
              <a:t>Resist</a:t>
            </a:r>
            <a:r>
              <a:rPr lang="fr-FR" dirty="0" smtClean="0">
                <a:ea typeface="Arial" charset="0"/>
                <a:cs typeface="Arial" charset="0"/>
              </a:rPr>
              <a:t>. TB)</a:t>
            </a:r>
          </a:p>
          <a:p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smtClean="0">
                <a:ea typeface="Arial" charset="0"/>
                <a:cs typeface="Arial" charset="0"/>
              </a:rPr>
              <a:t>   - </a:t>
            </a:r>
            <a:r>
              <a:rPr lang="fr-FR" dirty="0" err="1" smtClean="0">
                <a:ea typeface="Arial" charset="0"/>
                <a:cs typeface="Arial" charset="0"/>
              </a:rPr>
              <a:t>barcode</a:t>
            </a:r>
            <a:r>
              <a:rPr lang="fr-FR" dirty="0" smtClean="0">
                <a:ea typeface="Arial" charset="0"/>
                <a:cs typeface="Arial" charset="0"/>
              </a:rPr>
              <a:t> for </a:t>
            </a:r>
            <a:r>
              <a:rPr lang="fr-FR" dirty="0" err="1" smtClean="0">
                <a:ea typeface="Arial" charset="0"/>
                <a:cs typeface="Arial" charset="0"/>
              </a:rPr>
              <a:t>samples</a:t>
            </a:r>
            <a:r>
              <a:rPr lang="fr-FR" dirty="0" smtClean="0">
                <a:ea typeface="Arial" charset="0"/>
                <a:cs typeface="Arial" charset="0"/>
              </a:rPr>
              <a:t>, to </a:t>
            </a:r>
            <a:r>
              <a:rPr lang="fr-FR" dirty="0" err="1" smtClean="0">
                <a:ea typeface="Arial" charset="0"/>
                <a:cs typeface="Arial" charset="0"/>
              </a:rPr>
              <a:t>avoid</a:t>
            </a:r>
            <a:r>
              <a:rPr lang="fr-FR" dirty="0" smtClean="0"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ea typeface="Arial" charset="0"/>
                <a:cs typeface="Arial" charset="0"/>
              </a:rPr>
              <a:t>mistakes</a:t>
            </a:r>
            <a:r>
              <a:rPr lang="fr-FR" dirty="0" smtClean="0">
                <a:ea typeface="Arial" charset="0"/>
                <a:cs typeface="Arial" charset="0"/>
              </a:rPr>
              <a:t> of transcription….</a:t>
            </a:r>
          </a:p>
          <a:p>
            <a:endParaRPr lang="fr-FR" dirty="0" smtClean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fr-FR" b="1" dirty="0" smtClean="0">
                <a:ea typeface="Arial" charset="0"/>
                <a:cs typeface="Arial" charset="0"/>
              </a:rPr>
              <a:t>POC</a:t>
            </a:r>
            <a:r>
              <a:rPr lang="fr-FR" dirty="0" smtClean="0">
                <a:ea typeface="Arial" charset="0"/>
                <a:cs typeface="Arial" charset="0"/>
              </a:rPr>
              <a:t>: ex </a:t>
            </a:r>
            <a:r>
              <a:rPr lang="fr-FR" dirty="0" err="1" smtClean="0">
                <a:ea typeface="Arial" charset="0"/>
                <a:cs typeface="Arial" charset="0"/>
              </a:rPr>
              <a:t>Genexpert</a:t>
            </a:r>
            <a:r>
              <a:rPr lang="fr-FR" dirty="0" smtClean="0">
                <a:ea typeface="Arial" charset="0"/>
                <a:cs typeface="Arial" charset="0"/>
              </a:rPr>
              <a:t>: multiples </a:t>
            </a:r>
            <a:r>
              <a:rPr lang="fr-FR" dirty="0" err="1" smtClean="0">
                <a:ea typeface="Arial" charset="0"/>
                <a:cs typeface="Arial" charset="0"/>
              </a:rPr>
              <a:t>channels</a:t>
            </a:r>
            <a:r>
              <a:rPr lang="fr-FR" dirty="0" smtClean="0">
                <a:ea typeface="Arial" charset="0"/>
                <a:cs typeface="Arial" charset="0"/>
              </a:rPr>
              <a:t> : 1, 2, 4, 16  </a:t>
            </a:r>
          </a:p>
          <a:p>
            <a:r>
              <a:rPr lang="fr-FR" dirty="0" smtClean="0">
                <a:ea typeface="Arial" charset="0"/>
                <a:cs typeface="Arial" charset="0"/>
              </a:rPr>
              <a:t> 	Polyvalence </a:t>
            </a:r>
            <a:r>
              <a:rPr lang="fr-FR" dirty="0" err="1" smtClean="0">
                <a:ea typeface="Arial" charset="0"/>
                <a:cs typeface="Arial" charset="0"/>
              </a:rPr>
              <a:t>with</a:t>
            </a:r>
            <a:r>
              <a:rPr lang="fr-FR" dirty="0" smtClean="0"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ea typeface="Arial" charset="0"/>
                <a:cs typeface="Arial" charset="0"/>
              </a:rPr>
              <a:t>reagents</a:t>
            </a:r>
            <a:r>
              <a:rPr lang="fr-FR" dirty="0" smtClean="0">
                <a:ea typeface="Arial" charset="0"/>
                <a:cs typeface="Arial" charset="0"/>
              </a:rPr>
              <a:t> for HIV-1 VL, TB  and EID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5305271"/>
            <a:ext cx="7487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000000"/>
                </a:solidFill>
              </a:rPr>
              <a:t>Chemistry</a:t>
            </a:r>
            <a:r>
              <a:rPr lang="fr-FR" sz="2800" b="1" dirty="0" smtClean="0">
                <a:solidFill>
                  <a:srgbClr val="000000"/>
                </a:solidFill>
              </a:rPr>
              <a:t> innovation: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  <a:sym typeface="Wingdings"/>
              </a:rPr>
              <a:t>  </a:t>
            </a:r>
            <a:r>
              <a:rPr lang="fr-FR" sz="2400" b="1" dirty="0" err="1">
                <a:latin typeface="Arial" charset="0"/>
                <a:ea typeface="Arial" charset="0"/>
                <a:cs typeface="Arial" charset="0"/>
                <a:sym typeface="Wingdings"/>
              </a:rPr>
              <a:t>Research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  <a:sym typeface="Wingdings"/>
              </a:rPr>
              <a:t> continues</a:t>
            </a:r>
            <a:endParaRPr lang="fr-FR" sz="2400" b="1" dirty="0" smtClean="0">
              <a:solidFill>
                <a:srgbClr val="000000"/>
              </a:solidFill>
            </a:endParaRPr>
          </a:p>
          <a:p>
            <a:r>
              <a:rPr lang="fr-FR" sz="2400" b="1" dirty="0" smtClean="0"/>
              <a:t>       </a:t>
            </a:r>
            <a:r>
              <a:rPr lang="fr-FR" sz="2400" b="1" dirty="0" smtClean="0"/>
              <a:t> </a:t>
            </a:r>
            <a:r>
              <a:rPr lang="fr-FR" sz="2400" dirty="0" smtClean="0"/>
              <a:t>-</a:t>
            </a:r>
            <a:r>
              <a:rPr lang="fr-FR" sz="2400" b="1" dirty="0" smtClean="0"/>
              <a:t> </a:t>
            </a:r>
            <a:r>
              <a:rPr lang="fr-FR" sz="2000" dirty="0" smtClean="0">
                <a:ea typeface="Arial" charset="0"/>
                <a:cs typeface="Arial" charset="0"/>
              </a:rPr>
              <a:t>New enzymes and new Mix,</a:t>
            </a:r>
          </a:p>
          <a:p>
            <a:r>
              <a:rPr lang="fr-FR" sz="2000" dirty="0" smtClean="0">
                <a:ea typeface="Arial" charset="0"/>
                <a:cs typeface="Arial" charset="0"/>
              </a:rPr>
              <a:t>         - </a:t>
            </a:r>
            <a:r>
              <a:rPr lang="fr-FR" sz="2000" dirty="0" err="1" smtClean="0">
                <a:ea typeface="Arial" charset="0"/>
                <a:cs typeface="Arial" charset="0"/>
              </a:rPr>
              <a:t>Lyophilyzed</a:t>
            </a:r>
            <a:r>
              <a:rPr lang="fr-FR" sz="2000" dirty="0" smtClean="0"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ea typeface="Arial" charset="0"/>
                <a:cs typeface="Arial" charset="0"/>
              </a:rPr>
              <a:t>reagents</a:t>
            </a:r>
            <a:r>
              <a:rPr lang="fr-FR" sz="2000" dirty="0" smtClean="0">
                <a:ea typeface="Arial" charset="0"/>
                <a:cs typeface="Arial" charset="0"/>
              </a:rPr>
              <a:t> (no </a:t>
            </a:r>
            <a:r>
              <a:rPr lang="fr-FR" sz="2000" dirty="0" err="1" smtClean="0">
                <a:ea typeface="Arial" charset="0"/>
                <a:cs typeface="Arial" charset="0"/>
              </a:rPr>
              <a:t>need</a:t>
            </a:r>
            <a:r>
              <a:rPr lang="fr-FR" sz="2000" dirty="0" smtClean="0">
                <a:ea typeface="Arial" charset="0"/>
                <a:cs typeface="Arial" charset="0"/>
              </a:rPr>
              <a:t> for cold </a:t>
            </a:r>
            <a:r>
              <a:rPr lang="fr-FR" sz="2000" dirty="0" err="1" smtClean="0">
                <a:ea typeface="Arial" charset="0"/>
                <a:cs typeface="Arial" charset="0"/>
              </a:rPr>
              <a:t>chain</a:t>
            </a:r>
            <a:r>
              <a:rPr lang="fr-FR" sz="2000" dirty="0" smtClean="0">
                <a:ea typeface="Arial" charset="0"/>
                <a:cs typeface="Arial" charset="0"/>
              </a:rPr>
              <a:t>)</a:t>
            </a:r>
          </a:p>
          <a:p>
            <a:r>
              <a:rPr lang="fr-FR" sz="2000" dirty="0">
                <a:ea typeface="Arial" charset="0"/>
                <a:cs typeface="Arial" charset="0"/>
              </a:rPr>
              <a:t> </a:t>
            </a:r>
            <a:r>
              <a:rPr lang="fr-FR" sz="2000" dirty="0" smtClean="0">
                <a:ea typeface="Arial" charset="0"/>
                <a:cs typeface="Arial" charset="0"/>
              </a:rPr>
              <a:t>        - Efficient </a:t>
            </a:r>
            <a:r>
              <a:rPr lang="fr-FR" sz="2000" dirty="0" err="1" smtClean="0">
                <a:ea typeface="Arial" charset="0"/>
                <a:cs typeface="Arial" charset="0"/>
              </a:rPr>
              <a:t>nucleic</a:t>
            </a:r>
            <a:r>
              <a:rPr lang="fr-FR" sz="2000" dirty="0" smtClean="0"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ea typeface="Arial" charset="0"/>
                <a:cs typeface="Arial" charset="0"/>
              </a:rPr>
              <a:t>acid</a:t>
            </a:r>
            <a:r>
              <a:rPr lang="fr-FR" sz="2000" dirty="0" smtClean="0">
                <a:ea typeface="Arial" charset="0"/>
                <a:cs typeface="Arial" charset="0"/>
              </a:rPr>
              <a:t> extractions… (</a:t>
            </a:r>
            <a:r>
              <a:rPr lang="fr-FR" sz="2000" dirty="0" err="1" smtClean="0">
                <a:ea typeface="Arial" charset="0"/>
                <a:cs typeface="Arial" charset="0"/>
              </a:rPr>
              <a:t>yield</a:t>
            </a:r>
            <a:r>
              <a:rPr lang="fr-FR" sz="2000" dirty="0" smtClean="0">
                <a:ea typeface="Arial" charset="0"/>
                <a:cs typeface="Arial" charset="0"/>
              </a:rPr>
              <a:t>)</a:t>
            </a:r>
            <a:r>
              <a:rPr lang="fr-FR" sz="2000" b="1" dirty="0" smtClean="0">
                <a:ea typeface="Arial" charset="0"/>
                <a:cs typeface="Arial" charset="0"/>
                <a:sym typeface="Wingdings"/>
              </a:rPr>
              <a:t> </a:t>
            </a:r>
            <a:endParaRPr lang="fr-FR" b="1" dirty="0"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196752"/>
            <a:ext cx="5103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</a:rPr>
              <a:t>Innovation  </a:t>
            </a:r>
            <a:r>
              <a:rPr lang="fr-FR" sz="2800" b="1" dirty="0" err="1" smtClean="0">
                <a:solidFill>
                  <a:srgbClr val="000000"/>
                </a:solidFill>
              </a:rPr>
              <a:t>within</a:t>
            </a:r>
            <a:r>
              <a:rPr lang="fr-FR" sz="2800" b="1" dirty="0" smtClean="0">
                <a:solidFill>
                  <a:srgbClr val="000000"/>
                </a:solidFill>
              </a:rPr>
              <a:t> the 3 </a:t>
            </a:r>
            <a:r>
              <a:rPr lang="fr-FR" sz="2800" b="1" dirty="0" err="1" smtClean="0">
                <a:solidFill>
                  <a:srgbClr val="000000"/>
                </a:solidFill>
              </a:rPr>
              <a:t>systems</a:t>
            </a:r>
            <a:r>
              <a:rPr lang="fr-FR" sz="2400" b="1" dirty="0" smtClean="0">
                <a:solidFill>
                  <a:srgbClr val="000000"/>
                </a:solidFill>
              </a:rPr>
              <a:t>:</a:t>
            </a:r>
            <a:endParaRPr lang="fr-FR" sz="2400" b="1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95495"/>
            <a:ext cx="1224136" cy="143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09" y="2957278"/>
            <a:ext cx="1037006" cy="9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95" y="4196609"/>
            <a:ext cx="1585628" cy="9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7128793" cy="850900"/>
          </a:xfrm>
        </p:spPr>
        <p:txBody>
          <a:bodyPr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The concept of « Open » </a:t>
            </a:r>
            <a:r>
              <a:rPr lang="fr-FR" sz="2800" dirty="0" err="1" smtClean="0">
                <a:solidFill>
                  <a:schemeClr val="tx1"/>
                </a:solidFill>
              </a:rPr>
              <a:t>systems</a:t>
            </a:r>
            <a:r>
              <a:rPr lang="fr-FR" sz="2800" dirty="0" smtClean="0">
                <a:solidFill>
                  <a:schemeClr val="tx1"/>
                </a:solidFill>
              </a:rPr>
              <a:t> progresses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251520" y="1340768"/>
            <a:ext cx="882047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Some Integrated/Automated </a:t>
            </a:r>
            <a:r>
              <a:rPr lang="en-US" sz="2400" b="1" dirty="0"/>
              <a:t>systems are now </a:t>
            </a:r>
            <a:r>
              <a:rPr lang="en-US" sz="2400" b="1" dirty="0" smtClean="0"/>
              <a:t>OPEN:</a:t>
            </a:r>
            <a:endParaRPr lang="en-US" sz="2400" dirty="0"/>
          </a:p>
          <a:p>
            <a:r>
              <a:rPr lang="en-US" sz="2000" dirty="0" smtClean="0"/>
              <a:t>      Ex </a:t>
            </a:r>
            <a:r>
              <a:rPr lang="en-US" sz="2000" dirty="0"/>
              <a:t>: BD </a:t>
            </a:r>
            <a:r>
              <a:rPr lang="en-US" sz="2000" dirty="0" smtClean="0"/>
              <a:t>Max, : </a:t>
            </a:r>
            <a:r>
              <a:rPr lang="en-US" sz="2000" dirty="0">
                <a:solidFill>
                  <a:srgbClr val="000000"/>
                </a:solidFill>
              </a:rPr>
              <a:t>open to </a:t>
            </a:r>
            <a:r>
              <a:rPr lang="en-US" sz="2000" dirty="0" smtClean="0">
                <a:solidFill>
                  <a:srgbClr val="000000"/>
                </a:solidFill>
              </a:rPr>
              <a:t>various reagents </a:t>
            </a:r>
            <a:r>
              <a:rPr lang="en-US" sz="2000" dirty="0">
                <a:solidFill>
                  <a:srgbClr val="000000"/>
                </a:solidFill>
              </a:rPr>
              <a:t>from </a:t>
            </a:r>
            <a:r>
              <a:rPr lang="en-US" sz="2000" dirty="0"/>
              <a:t>other </a:t>
            </a:r>
            <a:r>
              <a:rPr lang="en-US" sz="2000" dirty="0" smtClean="0"/>
              <a:t>suppliers,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open to built partnership with reagent suppliers.</a:t>
            </a:r>
            <a:endParaRPr lang="en-US" sz="2000" dirty="0"/>
          </a:p>
          <a:p>
            <a:r>
              <a:rPr lang="en-US" sz="2000" dirty="0" smtClean="0"/>
              <a:t>       </a:t>
            </a:r>
            <a:endParaRPr lang="en-US" sz="2000" dirty="0"/>
          </a:p>
          <a:p>
            <a:r>
              <a:rPr lang="fr-FR" sz="2400" b="1" dirty="0" smtClean="0"/>
              <a:t>Open Polyvalent </a:t>
            </a:r>
            <a:r>
              <a:rPr lang="fr-FR" sz="2400" b="1" dirty="0" err="1" smtClean="0"/>
              <a:t>Systems</a:t>
            </a:r>
            <a:r>
              <a:rPr lang="fr-FR" sz="2400" b="1" dirty="0" smtClean="0"/>
              <a:t>: 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u="sng" dirty="0" smtClean="0">
                <a:cs typeface="Arial" panose="020B0604020202020204" pitchFamily="34" charset="0"/>
              </a:rPr>
              <a:t>Several combinations </a:t>
            </a:r>
            <a:r>
              <a:rPr lang="en-US" sz="2000" dirty="0" smtClean="0">
                <a:cs typeface="Arial" panose="020B0604020202020204" pitchFamily="34" charset="0"/>
              </a:rPr>
              <a:t>of machines and reagents are now possible:</a:t>
            </a:r>
          </a:p>
          <a:p>
            <a:r>
              <a:rPr lang="en-US" sz="2000" dirty="0" smtClean="0">
                <a:cs typeface="Arial" panose="020B0604020202020204" pitchFamily="34" charset="0"/>
              </a:rPr>
              <a:t>             </a:t>
            </a:r>
            <a:r>
              <a:rPr lang="en-US" u="sng" dirty="0" smtClean="0">
                <a:ea typeface="Arial" charset="0"/>
                <a:cs typeface="Arial" panose="020B0604020202020204" pitchFamily="34" charset="0"/>
              </a:rPr>
              <a:t>Ex</a:t>
            </a:r>
            <a:r>
              <a:rPr lang="en-US" dirty="0" smtClean="0">
                <a:ea typeface="Arial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cs typeface="Arial" panose="020B0604020202020204" pitchFamily="34" charset="0"/>
              </a:rPr>
              <a:t>several  NA extraction machines </a:t>
            </a:r>
            <a:r>
              <a:rPr lang="en-US" dirty="0" smtClean="0">
                <a:ea typeface="Arial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ea typeface="Arial" charset="0"/>
                <a:cs typeface="Arial" panose="020B0604020202020204" pitchFamily="34" charset="0"/>
              </a:rPr>
              <a:t>Diasorin</a:t>
            </a:r>
            <a:r>
              <a:rPr lang="en-US" dirty="0" smtClean="0">
                <a:ea typeface="Arial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ea typeface="Arial" charset="0"/>
                <a:cs typeface="Arial" panose="020B0604020202020204" pitchFamily="34" charset="0"/>
              </a:rPr>
              <a:t>Promega</a:t>
            </a:r>
            <a:r>
              <a:rPr lang="en-US" dirty="0" smtClean="0">
                <a:ea typeface="Arial" charset="0"/>
                <a:cs typeface="Arial" panose="020B0604020202020204" pitchFamily="34" charset="0"/>
              </a:rPr>
              <a:t> , Roche…</a:t>
            </a:r>
          </a:p>
          <a:p>
            <a:r>
              <a:rPr lang="en-US" dirty="0" smtClean="0">
                <a:ea typeface="Arial" charset="0"/>
                <a:cs typeface="Arial" panose="020B0604020202020204" pitchFamily="34" charset="0"/>
              </a:rPr>
              <a:t>	    several PCR machines: </a:t>
            </a:r>
            <a:r>
              <a:rPr lang="en-US" dirty="0" err="1" smtClean="0">
                <a:ea typeface="Arial" charset="0"/>
                <a:cs typeface="Arial" panose="020B0604020202020204" pitchFamily="34" charset="0"/>
              </a:rPr>
              <a:t>Fluorocycler</a:t>
            </a:r>
            <a:r>
              <a:rPr lang="en-US" dirty="0" smtClean="0">
                <a:ea typeface="Arial" charset="0"/>
                <a:cs typeface="Arial" panose="020B0604020202020204" pitchFamily="34" charset="0"/>
              </a:rPr>
              <a:t>, Quant Studio X5, </a:t>
            </a:r>
            <a:r>
              <a:rPr lang="en-US" dirty="0" err="1" smtClean="0">
                <a:ea typeface="Arial" charset="0"/>
                <a:cs typeface="Arial" panose="020B0604020202020204" pitchFamily="34" charset="0"/>
              </a:rPr>
              <a:t>Lightcycler</a:t>
            </a:r>
            <a:r>
              <a:rPr lang="en-US" dirty="0" smtClean="0">
                <a:ea typeface="Arial" charset="0"/>
                <a:cs typeface="Arial" panose="020B0604020202020204" pitchFamily="34" charset="0"/>
              </a:rPr>
              <a:t>…</a:t>
            </a:r>
            <a:endParaRPr lang="en-US" sz="2400" u="sng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000" u="sng" dirty="0" smtClean="0"/>
              <a:t>Polyvalence</a:t>
            </a:r>
            <a:r>
              <a:rPr lang="en-US" sz="2000" dirty="0"/>
              <a:t>: various </a:t>
            </a:r>
            <a:r>
              <a:rPr lang="en-US" sz="2000" dirty="0" smtClean="0"/>
              <a:t>reagent providers </a:t>
            </a:r>
            <a:r>
              <a:rPr lang="en-US" sz="2000" dirty="0"/>
              <a:t>for TB, (Hain, </a:t>
            </a:r>
            <a:r>
              <a:rPr lang="en-US" sz="2000" dirty="0" err="1"/>
              <a:t>Anyplex</a:t>
            </a:r>
            <a:r>
              <a:rPr lang="en-US" sz="2000" dirty="0"/>
              <a:t>, </a:t>
            </a:r>
            <a:r>
              <a:rPr lang="en-US" sz="2000" dirty="0" err="1"/>
              <a:t>Diagenode</a:t>
            </a:r>
            <a:r>
              <a:rPr lang="en-US" sz="2000" dirty="0" smtClean="0"/>
              <a:t>…).  Reagents available on different OPP, Idem </a:t>
            </a:r>
            <a:r>
              <a:rPr lang="en-US" sz="2000" dirty="0"/>
              <a:t>for HBV, HCV </a:t>
            </a:r>
            <a:r>
              <a:rPr lang="en-US" sz="2000" dirty="0" smtClean="0"/>
              <a:t>reagents. </a:t>
            </a:r>
            <a:r>
              <a:rPr lang="fr-FR" sz="2000" dirty="0"/>
              <a:t>	</a:t>
            </a:r>
            <a:r>
              <a:rPr lang="fr-FR" sz="2000" dirty="0" smtClean="0"/>
              <a:t> </a:t>
            </a:r>
            <a:endParaRPr lang="fr-FR" sz="2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95036" y="5589240"/>
            <a:ext cx="7765396" cy="830997"/>
          </a:xfrm>
          <a:prstGeom prst="rect">
            <a:avLst/>
          </a:prstGeom>
          <a:ln w="28575" cmpd="sng">
            <a:solidFill>
              <a:srgbClr val="EF5A2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There are new possibilities, new solutions</a:t>
            </a:r>
            <a:r>
              <a:rPr lang="en-US" sz="2400" b="1" dirty="0"/>
              <a:t>.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Manufacturers </a:t>
            </a:r>
            <a:r>
              <a:rPr lang="en-US" sz="2400" b="1" dirty="0"/>
              <a:t>must be encouraged to enter new </a:t>
            </a:r>
            <a:r>
              <a:rPr lang="en-US" sz="2400" b="1" dirty="0" smtClean="0"/>
              <a:t>alliances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9756576" y="3562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960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333079"/>
            <a:ext cx="6725122" cy="850900"/>
          </a:xfrm>
        </p:spPr>
        <p:txBody>
          <a:bodyPr/>
          <a:lstStyle/>
          <a:p>
            <a:r>
              <a:rPr lang="fr-FR" sz="3200" dirty="0" smtClean="0">
                <a:solidFill>
                  <a:schemeClr val="tx1"/>
                </a:solidFill>
              </a:rPr>
              <a:t>          </a:t>
            </a:r>
            <a:r>
              <a:rPr lang="fr-FR" sz="3200" dirty="0">
                <a:solidFill>
                  <a:schemeClr val="tx1"/>
                </a:solidFill>
              </a:rPr>
              <a:t>T</a:t>
            </a:r>
            <a:r>
              <a:rPr lang="fr-FR" sz="3200" dirty="0" smtClean="0">
                <a:solidFill>
                  <a:schemeClr val="tx1"/>
                </a:solidFill>
              </a:rPr>
              <a:t>he </a:t>
            </a:r>
            <a:r>
              <a:rPr lang="fr-FR" sz="3200" dirty="0" err="1" smtClean="0">
                <a:solidFill>
                  <a:schemeClr val="tx1"/>
                </a:solidFill>
              </a:rPr>
              <a:t>systems</a:t>
            </a:r>
            <a:r>
              <a:rPr lang="fr-FR" sz="3200" dirty="0" smtClean="0">
                <a:solidFill>
                  <a:schemeClr val="tx1"/>
                </a:solidFill>
              </a:rPr>
              <a:t>’ </a:t>
            </a:r>
            <a:r>
              <a:rPr lang="fr-FR" sz="3200" dirty="0" err="1" smtClean="0">
                <a:solidFill>
                  <a:schemeClr val="tx1"/>
                </a:solidFill>
              </a:rPr>
              <a:t>complementarity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sp>
        <p:nvSpPr>
          <p:cNvPr id="4" name="Rectangle 3"/>
          <p:cNvSpPr/>
          <p:nvPr/>
        </p:nvSpPr>
        <p:spPr>
          <a:xfrm>
            <a:off x="702143" y="2221587"/>
            <a:ext cx="2520280" cy="1224137"/>
          </a:xfrm>
          <a:prstGeom prst="rect">
            <a:avLst/>
          </a:prstGeom>
          <a:solidFill>
            <a:srgbClr val="FFF0C5"/>
          </a:solidFill>
          <a:ln>
            <a:solidFill>
              <a:srgbClr val="EF5A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95936" y="2218218"/>
            <a:ext cx="1759292" cy="1210782"/>
          </a:xfrm>
          <a:prstGeom prst="rect">
            <a:avLst/>
          </a:prstGeom>
          <a:solidFill>
            <a:srgbClr val="FFE07D"/>
          </a:solidFill>
          <a:ln>
            <a:solidFill>
              <a:srgbClr val="EF5A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02143" y="4956101"/>
            <a:ext cx="2489042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876256" y="4869160"/>
            <a:ext cx="1346375" cy="11387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09790" y="2228091"/>
            <a:ext cx="21060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</a:rPr>
              <a:t>Integrated/</a:t>
            </a:r>
            <a:r>
              <a:rPr lang="fr-FR" sz="2000" b="1" dirty="0" err="1" smtClean="0">
                <a:solidFill>
                  <a:srgbClr val="C00000"/>
                </a:solidFill>
              </a:rPr>
              <a:t>Closed</a:t>
            </a:r>
            <a:endParaRPr lang="fr-FR" sz="2000" b="1" dirty="0" smtClean="0">
              <a:solidFill>
                <a:srgbClr val="C00000"/>
              </a:solidFill>
            </a:endParaRPr>
          </a:p>
          <a:p>
            <a:pPr algn="ctr"/>
            <a:r>
              <a:rPr lang="fr-FR" sz="2000" b="1" dirty="0" err="1" smtClean="0">
                <a:solidFill>
                  <a:srgbClr val="C00000"/>
                </a:solidFill>
              </a:rPr>
              <a:t>Systems</a:t>
            </a:r>
            <a:endParaRPr lang="fr-FR" sz="2000" b="1" dirty="0" smtClean="0">
              <a:solidFill>
                <a:srgbClr val="C00000"/>
              </a:solidFill>
            </a:endParaRPr>
          </a:p>
          <a:p>
            <a:r>
              <a:rPr lang="fr-FR" sz="1600" b="1" dirty="0" smtClean="0"/>
              <a:t>      High </a:t>
            </a:r>
            <a:r>
              <a:rPr lang="fr-FR" sz="1600" b="1" dirty="0" err="1" smtClean="0"/>
              <a:t>throughput</a:t>
            </a:r>
            <a:endParaRPr lang="fr-FR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851920" y="2204863"/>
            <a:ext cx="21219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</a:rPr>
              <a:t>OPP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1600" b="1" dirty="0" smtClean="0"/>
              <a:t>High and medium </a:t>
            </a:r>
          </a:p>
          <a:p>
            <a:pPr algn="ctr"/>
            <a:r>
              <a:rPr lang="fr-FR" sz="1600" b="1" dirty="0" err="1" smtClean="0"/>
              <a:t>throughput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 flipH="1">
            <a:off x="6876256" y="2228091"/>
            <a:ext cx="1346376" cy="1138773"/>
          </a:xfrm>
          <a:prstGeom prst="rect">
            <a:avLst/>
          </a:prstGeom>
          <a:solidFill>
            <a:srgbClr val="FFCC99"/>
          </a:solidFill>
          <a:ln>
            <a:solidFill>
              <a:srgbClr val="C113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POC</a:t>
            </a:r>
          </a:p>
          <a:p>
            <a:pPr algn="ctr"/>
            <a:r>
              <a:rPr lang="fr-FR" sz="1600" b="1" dirty="0" err="1" smtClean="0"/>
              <a:t>low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throughput</a:t>
            </a:r>
            <a:endParaRPr lang="fr-FR" sz="1600" b="1" dirty="0"/>
          </a:p>
          <a:p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03848" y="1340768"/>
            <a:ext cx="2815964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</a:rPr>
              <a:t>Three</a:t>
            </a:r>
            <a:r>
              <a:rPr lang="fr-FR" sz="2000" b="1" dirty="0" smtClean="0">
                <a:solidFill>
                  <a:srgbClr val="002060"/>
                </a:solidFill>
              </a:rPr>
              <a:t> Viral </a:t>
            </a:r>
            <a:r>
              <a:rPr lang="fr-FR" sz="2000" b="1" dirty="0" err="1" smtClean="0">
                <a:solidFill>
                  <a:srgbClr val="002060"/>
                </a:solidFill>
              </a:rPr>
              <a:t>Load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systems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84686" y="5014917"/>
            <a:ext cx="100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National</a:t>
            </a:r>
          </a:p>
          <a:p>
            <a:pPr algn="ctr"/>
            <a:r>
              <a:rPr lang="fr-FR" b="1" dirty="0" err="1" smtClean="0">
                <a:solidFill>
                  <a:srgbClr val="C00000"/>
                </a:solidFill>
              </a:rPr>
              <a:t>Lab</a:t>
            </a:r>
            <a:endParaRPr lang="fr-FR" b="1" dirty="0" smtClean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995936" y="4869160"/>
            <a:ext cx="179191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smtClean="0">
              <a:solidFill>
                <a:srgbClr val="C00000"/>
              </a:solidFill>
            </a:endParaRPr>
          </a:p>
          <a:p>
            <a:pPr algn="ctr"/>
            <a:r>
              <a:rPr lang="fr-FR" b="1" dirty="0" err="1" smtClean="0">
                <a:solidFill>
                  <a:srgbClr val="C00000"/>
                </a:solidFill>
              </a:rPr>
              <a:t>Regional</a:t>
            </a:r>
            <a:endParaRPr lang="fr-FR" b="1" dirty="0" smtClean="0">
              <a:solidFill>
                <a:srgbClr val="C00000"/>
              </a:solidFill>
            </a:endParaRPr>
          </a:p>
          <a:p>
            <a:pPr algn="ctr"/>
            <a:r>
              <a:rPr lang="fr-FR" b="1" dirty="0" err="1" smtClean="0">
                <a:solidFill>
                  <a:srgbClr val="C00000"/>
                </a:solidFill>
              </a:rPr>
              <a:t>Lab</a:t>
            </a:r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181677" y="4941168"/>
            <a:ext cx="846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Rural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/>
              <a:t>EID/TB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1674804" y="3545607"/>
            <a:ext cx="2933200" cy="11827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1628341" y="3565640"/>
            <a:ext cx="2979663" cy="1162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4923802" y="3501008"/>
            <a:ext cx="2384502" cy="12273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4923802" y="3517122"/>
            <a:ext cx="2472986" cy="12800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7518454" y="3492188"/>
            <a:ext cx="15337" cy="1361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4748194" y="3516207"/>
            <a:ext cx="0" cy="12338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1435195" y="3686912"/>
            <a:ext cx="0" cy="10886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222423" y="3933056"/>
            <a:ext cx="2861745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</a:rPr>
              <a:t>Various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Laboratory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levels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630932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Multiples </a:t>
            </a:r>
            <a:r>
              <a:rPr lang="fr-FR" sz="2400" b="1" dirty="0"/>
              <a:t>combinaisons (HIV-TB) </a:t>
            </a:r>
            <a:r>
              <a:rPr lang="fr-FR" sz="2400" b="1" dirty="0" err="1"/>
              <a:t>could</a:t>
            </a:r>
            <a:r>
              <a:rPr lang="fr-FR" sz="2400" b="1" dirty="0"/>
              <a:t> </a:t>
            </a:r>
            <a:r>
              <a:rPr lang="fr-FR" sz="2400" b="1" dirty="0" err="1"/>
              <a:t>be</a:t>
            </a:r>
            <a:r>
              <a:rPr lang="fr-FR" sz="2400" b="1" dirty="0"/>
              <a:t> </a:t>
            </a:r>
            <a:r>
              <a:rPr lang="fr-FR" sz="2400" b="1" dirty="0" err="1"/>
              <a:t>adapted</a:t>
            </a:r>
            <a:r>
              <a:rPr lang="fr-FR" sz="2400" b="1" dirty="0"/>
              <a:t> to </a:t>
            </a:r>
            <a:r>
              <a:rPr lang="fr-FR" sz="2400" b="1" dirty="0" err="1"/>
              <a:t>level’s</a:t>
            </a:r>
            <a:r>
              <a:rPr lang="fr-FR" sz="2400" b="1" dirty="0"/>
              <a:t> </a:t>
            </a:r>
            <a:r>
              <a:rPr lang="fr-FR" sz="2400" b="1" dirty="0" err="1"/>
              <a:t>Lab</a:t>
            </a:r>
            <a:endParaRPr lang="fr-FR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3832972" y="1763524"/>
            <a:ext cx="18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HIV, TB, HBV, HCV</a:t>
            </a:r>
          </a:p>
        </p:txBody>
      </p:sp>
    </p:spTree>
    <p:extLst>
      <p:ext uri="{BB962C8B-B14F-4D97-AF65-F5344CB8AC3E}">
        <p14:creationId xmlns:p14="http://schemas.microsoft.com/office/powerpoint/2010/main" val="22309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2051720" y="260648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ea typeface="Arial" charset="0"/>
                <a:cs typeface="Arial" charset="0"/>
              </a:rPr>
              <a:t>Whatever the technique, </a:t>
            </a:r>
            <a:endParaRPr lang="en-US" sz="3200" b="1" dirty="0" smtClean="0">
              <a:ea typeface="Arial" charset="0"/>
              <a:cs typeface="Arial" charset="0"/>
            </a:endParaRPr>
          </a:p>
          <a:p>
            <a:pPr algn="r"/>
            <a:r>
              <a:rPr lang="en-US" sz="3200" b="1" dirty="0" smtClean="0">
                <a:ea typeface="Arial" charset="0"/>
                <a:cs typeface="Arial" charset="0"/>
              </a:rPr>
              <a:t>enabling lab environment is essential</a:t>
            </a:r>
            <a:endParaRPr lang="en-US" sz="3200" b="1" dirty="0"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95936" y="2420888"/>
            <a:ext cx="49185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Waste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management (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cyanide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coming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 extraction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reagent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Cold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chain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latin typeface="Arial" charset="0"/>
                <a:ea typeface="Arial" charset="0"/>
                <a:cs typeface="Arial" charset="0"/>
              </a:rPr>
              <a:t>storage</a:t>
            </a:r>
            <a:endParaRPr lang="fr-FR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Stock management 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Machines Maintenance</a:t>
            </a:r>
            <a:r>
              <a:rPr lang="is-IS" sz="2000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Internal and External Quality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assessments</a:t>
            </a:r>
            <a:endParaRPr lang="fr-FR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endParaRPr lang="fr-FR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Technicians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biologists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training, 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Relationship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Physicians</a:t>
            </a:r>
            <a:endParaRPr lang="fr-FR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5575" y="5807005"/>
            <a:ext cx="7704857" cy="830997"/>
          </a:xfrm>
          <a:prstGeom prst="rect">
            <a:avLst/>
          </a:prstGeom>
          <a:noFill/>
          <a:ln w="28575" cmpd="sng">
            <a:solidFill>
              <a:srgbClr val="EF5A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The </a:t>
            </a:r>
            <a:r>
              <a:rPr lang="fr-FR" sz="2400" b="1" dirty="0" err="1" smtClean="0"/>
              <a:t>problem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human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resources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recurent</a:t>
            </a:r>
            <a:r>
              <a:rPr lang="fr-FR" sz="2400" b="1" dirty="0" smtClean="0"/>
              <a:t> </a:t>
            </a:r>
          </a:p>
          <a:p>
            <a:pPr algn="ctr"/>
            <a:r>
              <a:rPr lang="fr-FR" sz="2400" b="1" dirty="0" smtClean="0"/>
              <a:t>and have an important impact on the </a:t>
            </a:r>
            <a:r>
              <a:rPr lang="fr-FR" sz="2400" b="1" dirty="0" err="1" smtClean="0"/>
              <a:t>quality</a:t>
            </a:r>
            <a:r>
              <a:rPr lang="fr-FR" sz="2400" b="1" dirty="0" smtClean="0"/>
              <a:t> of the </a:t>
            </a:r>
            <a:r>
              <a:rPr lang="fr-FR" sz="2400" b="1" dirty="0" err="1" smtClean="0"/>
              <a:t>results</a:t>
            </a:r>
            <a:r>
              <a:rPr lang="fr-FR" sz="2400" b="1" dirty="0" smtClean="0"/>
              <a:t> 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1403483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Arial" charset="0"/>
                <a:cs typeface="Arial" charset="0"/>
              </a:rPr>
              <a:t>T</a:t>
            </a:r>
            <a:r>
              <a:rPr lang="en-US" sz="2400" dirty="0" smtClean="0">
                <a:ea typeface="Arial" charset="0"/>
                <a:cs typeface="Arial" charset="0"/>
              </a:rPr>
              <a:t>echnicians </a:t>
            </a:r>
            <a:r>
              <a:rPr lang="en-US" sz="2400" dirty="0">
                <a:ea typeface="Arial" charset="0"/>
                <a:cs typeface="Arial" charset="0"/>
              </a:rPr>
              <a:t>must know how to receive, register and prepare plasmas, reagents and manage the organization of a </a:t>
            </a:r>
            <a:r>
              <a:rPr lang="en-US" sz="2400" dirty="0" smtClean="0">
                <a:ea typeface="Arial" charset="0"/>
                <a:cs typeface="Arial" charset="0"/>
              </a:rPr>
              <a:t>medical laboratory </a:t>
            </a:r>
            <a:r>
              <a:rPr lang="fr-FR" sz="2400" dirty="0" smtClean="0">
                <a:ea typeface="Arial" charset="0"/>
                <a:cs typeface="Arial" charset="0"/>
              </a:rPr>
              <a:t>:</a:t>
            </a:r>
            <a:endParaRPr lang="fr-FR" sz="2400" dirty="0">
              <a:ea typeface="Arial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2" y="2491149"/>
            <a:ext cx="3821335" cy="28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77480" y="332656"/>
            <a:ext cx="6059016" cy="850900"/>
          </a:xfrm>
        </p:spPr>
        <p:txBody>
          <a:bodyPr/>
          <a:lstStyle/>
          <a:p>
            <a:r>
              <a:rPr lang="fr-FR" sz="3200" dirty="0" smtClean="0">
                <a:solidFill>
                  <a:schemeClr val="tx1"/>
                </a:solidFill>
              </a:rPr>
              <a:t>To </a:t>
            </a:r>
            <a:r>
              <a:rPr lang="fr-FR" sz="3200" dirty="0" err="1" smtClean="0">
                <a:solidFill>
                  <a:schemeClr val="tx1"/>
                </a:solidFill>
              </a:rPr>
              <a:t>conclude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324C0-40B6-4AF1-88C0-F683845A6678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179512" y="1539364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GB" sz="2400" dirty="0" smtClean="0">
                <a:ea typeface="Arial" charset="0"/>
                <a:cs typeface="Arial" charset="0"/>
              </a:rPr>
              <a:t>Many </a:t>
            </a:r>
            <a:r>
              <a:rPr lang="en-GB" sz="2400" b="1" dirty="0" smtClean="0">
                <a:ea typeface="Arial" charset="0"/>
                <a:cs typeface="Arial" charset="0"/>
              </a:rPr>
              <a:t>innovative</a:t>
            </a:r>
            <a:r>
              <a:rPr lang="en-GB" sz="2400" dirty="0" smtClean="0">
                <a:ea typeface="Arial" charset="0"/>
                <a:cs typeface="Arial" charset="0"/>
              </a:rPr>
              <a:t> technical advances should help </a:t>
            </a:r>
            <a:r>
              <a:rPr lang="en-GB" sz="2400" b="1" dirty="0" smtClean="0">
                <a:ea typeface="Arial" charset="0"/>
                <a:cs typeface="Arial" charset="0"/>
              </a:rPr>
              <a:t>to</a:t>
            </a:r>
            <a:r>
              <a:rPr lang="en-GB" sz="2400" dirty="0" smtClean="0">
                <a:ea typeface="Arial" charset="0"/>
                <a:cs typeface="Arial" charset="0"/>
              </a:rPr>
              <a:t> </a:t>
            </a:r>
            <a:r>
              <a:rPr lang="en-GB" sz="2400" b="1" dirty="0" smtClean="0">
                <a:ea typeface="Arial" charset="0"/>
                <a:cs typeface="Arial" charset="0"/>
              </a:rPr>
              <a:t>put the right machines in the right places</a:t>
            </a:r>
            <a:r>
              <a:rPr lang="en-GB" sz="2400" dirty="0" smtClean="0">
                <a:ea typeface="Arial" charset="0"/>
                <a:cs typeface="Arial" charset="0"/>
              </a:rPr>
              <a:t>.  </a:t>
            </a:r>
          </a:p>
          <a:p>
            <a:r>
              <a:rPr lang="en-GB" sz="2400" dirty="0">
                <a:ea typeface="Arial" charset="0"/>
                <a:cs typeface="Arial" charset="0"/>
              </a:rPr>
              <a:t> </a:t>
            </a:r>
            <a:r>
              <a:rPr lang="en-GB" sz="2400" dirty="0" smtClean="0">
                <a:ea typeface="Arial" charset="0"/>
                <a:cs typeface="Arial" charset="0"/>
              </a:rPr>
              <a:t>  The best choice is not a single supplier per country, but a selection of systems according to the level of local labs and the number of tests/year.</a:t>
            </a:r>
          </a:p>
          <a:p>
            <a:pPr marL="342900" indent="-342900">
              <a:buFont typeface="Wingdings" charset="2"/>
              <a:buChar char="Ø"/>
            </a:pPr>
            <a:endParaRPr lang="en-GB" sz="2400" dirty="0" smtClean="0"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GB" sz="2400" b="1" dirty="0">
                <a:ea typeface="Arial" charset="0"/>
                <a:cs typeface="Arial" charset="0"/>
              </a:rPr>
              <a:t>Complementarity of different </a:t>
            </a:r>
            <a:r>
              <a:rPr lang="en-GB" sz="2400" b="1" dirty="0" smtClean="0">
                <a:ea typeface="Arial" charset="0"/>
                <a:cs typeface="Arial" charset="0"/>
              </a:rPr>
              <a:t>offers:</a:t>
            </a:r>
            <a:endParaRPr lang="en-GB" sz="2400" b="1" dirty="0">
              <a:ea typeface="Arial" charset="0"/>
              <a:cs typeface="Arial" charset="0"/>
            </a:endParaRPr>
          </a:p>
          <a:p>
            <a:r>
              <a:rPr lang="en-GB" sz="2400" dirty="0" smtClean="0">
                <a:ea typeface="Arial" charset="0"/>
                <a:cs typeface="Arial" charset="0"/>
              </a:rPr>
              <a:t>Need to facilitate the entrants arrival and the prequalification of new machines and new open combinations: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7543" y="5445224"/>
            <a:ext cx="8064897" cy="830997"/>
          </a:xfrm>
          <a:prstGeom prst="rect">
            <a:avLst/>
          </a:prstGeom>
          <a:noFill/>
          <a:ln w="28575" cmpd="sng">
            <a:solidFill>
              <a:srgbClr val="EF5A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ea typeface="Arial" charset="0"/>
                <a:cs typeface="Arial" charset="0"/>
              </a:rPr>
              <a:t>All these advances </a:t>
            </a:r>
            <a:r>
              <a:rPr lang="en-GB" sz="2400" dirty="0" smtClean="0">
                <a:ea typeface="Arial" charset="0"/>
                <a:cs typeface="Arial" charset="0"/>
              </a:rPr>
              <a:t>could benefit </a:t>
            </a:r>
            <a:r>
              <a:rPr lang="en-GB" sz="2400" dirty="0">
                <a:ea typeface="Arial" charset="0"/>
                <a:cs typeface="Arial" charset="0"/>
              </a:rPr>
              <a:t>patients </a:t>
            </a:r>
            <a:r>
              <a:rPr lang="en-GB" sz="2400" dirty="0" smtClean="0">
                <a:ea typeface="Arial" charset="0"/>
                <a:cs typeface="Arial" charset="0"/>
              </a:rPr>
              <a:t>and physicians,</a:t>
            </a:r>
          </a:p>
          <a:p>
            <a:pPr algn="ctr"/>
            <a:r>
              <a:rPr lang="en-GB" sz="2400" dirty="0" smtClean="0">
                <a:ea typeface="Arial" charset="0"/>
                <a:cs typeface="Arial" charset="0"/>
              </a:rPr>
              <a:t>while </a:t>
            </a:r>
            <a:r>
              <a:rPr lang="en-GB" sz="2400" dirty="0">
                <a:ea typeface="Arial" charset="0"/>
                <a:cs typeface="Arial" charset="0"/>
              </a:rPr>
              <a:t>improving the </a:t>
            </a:r>
            <a:r>
              <a:rPr lang="en-GB" sz="2400" b="1" dirty="0">
                <a:ea typeface="Arial" charset="0"/>
                <a:cs typeface="Arial" charset="0"/>
              </a:rPr>
              <a:t>quality and reliability of the VL results</a:t>
            </a:r>
            <a:r>
              <a:rPr lang="en-GB" sz="2400" dirty="0">
                <a:ea typeface="Arial" charset="0"/>
                <a:cs typeface="Arial" charset="0"/>
              </a:rPr>
              <a:t>.</a:t>
            </a:r>
            <a:endParaRPr lang="en-GB" sz="240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Modèle par défaut">
  <a:themeElements>
    <a:clrScheme name="">
      <a:dk1>
        <a:srgbClr val="4D4D4D"/>
      </a:dk1>
      <a:lt1>
        <a:srgbClr val="FFFFFF"/>
      </a:lt1>
      <a:dk2>
        <a:srgbClr val="FFFFFF"/>
      </a:dk2>
      <a:lt2>
        <a:srgbClr val="000000"/>
      </a:lt2>
      <a:accent1>
        <a:srgbClr val="FE911B"/>
      </a:accent1>
      <a:accent2>
        <a:srgbClr val="808080"/>
      </a:accent2>
      <a:accent3>
        <a:srgbClr val="FFFFFF"/>
      </a:accent3>
      <a:accent4>
        <a:srgbClr val="404040"/>
      </a:accent4>
      <a:accent5>
        <a:srgbClr val="FEC7AB"/>
      </a:accent5>
      <a:accent6>
        <a:srgbClr val="737373"/>
      </a:accent6>
      <a:hlink>
        <a:srgbClr val="C1131E"/>
      </a:hlink>
      <a:folHlink>
        <a:srgbClr val="4D4D4D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1" id="{EA999DB3-C1BA-4144-8F9A-A6129214FEC3}" vid="{D0BA07CA-6871-4572-9084-149E2F8184DB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EA999DB3-C1BA-4144-8F9A-A6129214FEC3}" vid="{B532B83A-33F2-4080-9960-8B8E333D04F0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EA999DB3-C1BA-4144-8F9A-A6129214FEC3}" vid="{843EB8CD-D921-41EC-B6C3-3F8B437545A2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88884DC5BFB342B3F38DB609701C7D" ma:contentTypeVersion="" ma:contentTypeDescription="Crée un document." ma:contentTypeScope="" ma:versionID="1965811da1aa6e833914737de53f0f91">
  <xsd:schema xmlns:xsd="http://www.w3.org/2001/XMLSchema" xmlns:xs="http://www.w3.org/2001/XMLSchema" xmlns:p="http://schemas.microsoft.com/office/2006/metadata/properties" xmlns:ns2="82f9f10d-2140-46cf-8ce4-67a071b4d652" targetNamespace="http://schemas.microsoft.com/office/2006/metadata/properties" ma:root="true" ma:fieldsID="6745e3ee9c2688a50e9cd5fab0dfbece" ns2:_="">
    <xsd:import namespace="82f9f10d-2140-46cf-8ce4-67a071b4d65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f9f10d-2140-46cf-8ce4-67a071b4d6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7A6569-2D7C-430B-8A9D-13E93D62C3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f9f10d-2140-46cf-8ce4-67a071b4d6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36CDA9-608D-44B6-8701-40DA57B202C2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purl.org/dc/dcmitype/"/>
    <ds:schemaRef ds:uri="82f9f10d-2140-46cf-8ce4-67a071b4d652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B12D948-E918-408D-8E64-315AE5FD90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Modèle_Solthis_Fr</Template>
  <TotalTime>13926</TotalTime>
  <Words>533</Words>
  <Application>Microsoft Macintosh PowerPoint</Application>
  <PresentationFormat>Présentation à l'écran (4:3)</PresentationFormat>
  <Paragraphs>95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Wingdings</vt:lpstr>
      <vt:lpstr>4_Modèle par défaut</vt:lpstr>
      <vt:lpstr>1_Conception personnalisée</vt:lpstr>
      <vt:lpstr>Conception personnalisée</vt:lpstr>
      <vt:lpstr>IAS – Amsterdam, july 24th, 2018</vt:lpstr>
      <vt:lpstr>Introduction</vt:lpstr>
      <vt:lpstr>Innovation: technological advances</vt:lpstr>
      <vt:lpstr>The concept of « Open » systems progresses</vt:lpstr>
      <vt:lpstr>          The systems’ complementarity</vt:lpstr>
      <vt:lpstr>Présentation PowerPoint</vt:lpstr>
      <vt:lpstr>To conclude</vt:lpstr>
    </vt:vector>
  </TitlesOfParts>
  <Company>Microsoft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Rachel Demol-Domenach</dc:creator>
  <cp:lastModifiedBy>christine rouzioux</cp:lastModifiedBy>
  <cp:revision>587</cp:revision>
  <cp:lastPrinted>2017-10-02T13:30:11Z</cp:lastPrinted>
  <dcterms:created xsi:type="dcterms:W3CDTF">2016-10-31T10:03:24Z</dcterms:created>
  <dcterms:modified xsi:type="dcterms:W3CDTF">2018-07-23T23:44:01Z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0x0101008288884DC5BFB342B3F38DB609701C7D</vt:lpwstr>
  </property>
</Properties>
</file>